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Lst>
  <p:notesMasterIdLst>
    <p:notesMasterId r:id="rId65"/>
  </p:notesMasterIdLst>
  <p:sldIdLst>
    <p:sldId id="349" r:id="rId4"/>
    <p:sldId id="303" r:id="rId5"/>
    <p:sldId id="304" r:id="rId6"/>
    <p:sldId id="305" r:id="rId7"/>
    <p:sldId id="306" r:id="rId8"/>
    <p:sldId id="307" r:id="rId9"/>
    <p:sldId id="308" r:id="rId10"/>
    <p:sldId id="317" r:id="rId11"/>
    <p:sldId id="369" r:id="rId12"/>
    <p:sldId id="310" r:id="rId13"/>
    <p:sldId id="311" r:id="rId14"/>
    <p:sldId id="312" r:id="rId15"/>
    <p:sldId id="316" r:id="rId16"/>
    <p:sldId id="314" r:id="rId17"/>
    <p:sldId id="315" r:id="rId18"/>
    <p:sldId id="270" r:id="rId19"/>
    <p:sldId id="292" r:id="rId20"/>
    <p:sldId id="277" r:id="rId21"/>
    <p:sldId id="268" r:id="rId22"/>
    <p:sldId id="273" r:id="rId23"/>
    <p:sldId id="272" r:id="rId24"/>
    <p:sldId id="284" r:id="rId25"/>
    <p:sldId id="302" r:id="rId26"/>
    <p:sldId id="370" r:id="rId27"/>
    <p:sldId id="299" r:id="rId28"/>
    <p:sldId id="256" r:id="rId29"/>
    <p:sldId id="257" r:id="rId30"/>
    <p:sldId id="287" r:id="rId31"/>
    <p:sldId id="288" r:id="rId32"/>
    <p:sldId id="289" r:id="rId33"/>
    <p:sldId id="290" r:id="rId34"/>
    <p:sldId id="263" r:id="rId35"/>
    <p:sldId id="318" r:id="rId36"/>
    <p:sldId id="350" r:id="rId37"/>
    <p:sldId id="352" r:id="rId38"/>
    <p:sldId id="353" r:id="rId39"/>
    <p:sldId id="354" r:id="rId40"/>
    <p:sldId id="355" r:id="rId41"/>
    <p:sldId id="356" r:id="rId42"/>
    <p:sldId id="357" r:id="rId43"/>
    <p:sldId id="358" r:id="rId44"/>
    <p:sldId id="359" r:id="rId45"/>
    <p:sldId id="360" r:id="rId46"/>
    <p:sldId id="361" r:id="rId47"/>
    <p:sldId id="362" r:id="rId48"/>
    <p:sldId id="363" r:id="rId49"/>
    <p:sldId id="364" r:id="rId50"/>
    <p:sldId id="365" r:id="rId51"/>
    <p:sldId id="366" r:id="rId52"/>
    <p:sldId id="367" r:id="rId53"/>
    <p:sldId id="368" r:id="rId54"/>
    <p:sldId id="339" r:id="rId55"/>
    <p:sldId id="340" r:id="rId56"/>
    <p:sldId id="341" r:id="rId57"/>
    <p:sldId id="342" r:id="rId58"/>
    <p:sldId id="343" r:id="rId59"/>
    <p:sldId id="344" r:id="rId60"/>
    <p:sldId id="345" r:id="rId61"/>
    <p:sldId id="346" r:id="rId62"/>
    <p:sldId id="347" r:id="rId63"/>
    <p:sldId id="348" r:id="rId64"/>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DE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11" autoAdjust="0"/>
    <p:restoredTop sz="88194" autoAdjust="0"/>
  </p:normalViewPr>
  <p:slideViewPr>
    <p:cSldViewPr snapToGrid="0" snapToObjects="1">
      <p:cViewPr>
        <p:scale>
          <a:sx n="70" d="100"/>
          <a:sy n="70" d="100"/>
        </p:scale>
        <p:origin x="-2544" y="-4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09E395-D1E7-3D43-8269-F7A961BB3F09}" type="datetimeFigureOut">
              <a:rPr lang="fr-FR" smtClean="0"/>
              <a:t>26/03/14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696D36-0C11-FE42-9916-3EF49BE68188}" type="slidenum">
              <a:rPr lang="fr-FR" smtClean="0"/>
              <a:t>‹#›</a:t>
            </a:fld>
            <a:endParaRPr lang="fr-FR"/>
          </a:p>
        </p:txBody>
      </p:sp>
    </p:spTree>
    <p:extLst>
      <p:ext uri="{BB962C8B-B14F-4D97-AF65-F5344CB8AC3E}">
        <p14:creationId xmlns:p14="http://schemas.microsoft.com/office/powerpoint/2010/main" val="9119879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premier message à faire passer aux patients est qu’ Il existe aussi des traitements </a:t>
            </a:r>
          </a:p>
          <a:p>
            <a:r>
              <a:rPr lang="fr-FR" dirty="0" smtClean="0"/>
              <a:t>Mais avant de prescrire, une</a:t>
            </a:r>
            <a:r>
              <a:rPr lang="fr-FR" baseline="0" dirty="0" smtClean="0"/>
              <a:t> évaluation très précise des symptômes est nécessaire afin de détecter des signes qui incitent à une exploration urologique plus poussée.</a:t>
            </a:r>
          </a:p>
          <a:p>
            <a:endParaRPr lang="fr-FR" baseline="0" dirty="0" smtClean="0"/>
          </a:p>
          <a:p>
            <a:r>
              <a:rPr lang="fr-FR" dirty="0" smtClean="0"/>
              <a:t>L’</a:t>
            </a:r>
            <a:r>
              <a:rPr lang="fr-FR" dirty="0" err="1" smtClean="0"/>
              <a:t>urgenturie</a:t>
            </a:r>
            <a:r>
              <a:rPr lang="fr-FR" dirty="0" smtClean="0"/>
              <a:t> est une affaire de spécialistes. En effet, il est primordial de recueillir</a:t>
            </a:r>
            <a:r>
              <a:rPr lang="fr-FR" baseline="0" dirty="0" smtClean="0"/>
              <a:t> de manière précise l’histoire des symptômes afin de détecter des signes qui doivent inciter à réaliser un bilan plus poussé.</a:t>
            </a:r>
          </a:p>
          <a:p>
            <a:r>
              <a:rPr lang="fr-FR" baseline="0" dirty="0" smtClean="0"/>
              <a:t>Par exemple incontinence urinaire avec hématurie</a:t>
            </a:r>
            <a:r>
              <a:rPr lang="fr-FR" baseline="0" dirty="0" smtClean="0">
                <a:sym typeface="Wingdings"/>
              </a:rPr>
              <a:t> polype de vessie</a:t>
            </a:r>
            <a:endParaRPr lang="fr-FR" dirty="0" smtClean="0"/>
          </a:p>
          <a:p>
            <a:r>
              <a:rPr lang="fr-FR" dirty="0" smtClean="0"/>
              <a:t>Les</a:t>
            </a:r>
            <a:r>
              <a:rPr lang="fr-FR" baseline="0" dirty="0" smtClean="0"/>
              <a:t> recommandations actuelles: </a:t>
            </a:r>
            <a:r>
              <a:rPr lang="fr-FR" dirty="0" smtClean="0"/>
              <a:t>La meilleure </a:t>
            </a:r>
            <a:r>
              <a:rPr lang="fr-FR" baseline="0" dirty="0" smtClean="0"/>
              <a:t> </a:t>
            </a:r>
            <a:r>
              <a:rPr lang="fr-FR" dirty="0" smtClean="0"/>
              <a:t>façon d’atténuer les symptômes consiste à combiner un traitement médicamenteux et certaines des méthodes </a:t>
            </a:r>
          </a:p>
          <a:p>
            <a:r>
              <a:rPr lang="fr-FR" dirty="0" smtClean="0"/>
              <a:t>non médicamenteuses. La chirurgie est envisagée en dernier recours, lorsque toutes les autres options thérapeutiques ont échoué</a:t>
            </a:r>
          </a:p>
          <a:p>
            <a:endParaRPr lang="fr-FR" dirty="0"/>
          </a:p>
        </p:txBody>
      </p:sp>
      <p:sp>
        <p:nvSpPr>
          <p:cNvPr id="4" name="Espace réservé du numéro de diapositive 3"/>
          <p:cNvSpPr>
            <a:spLocks noGrp="1"/>
          </p:cNvSpPr>
          <p:nvPr>
            <p:ph type="sldNum" sz="quarter" idx="10"/>
          </p:nvPr>
        </p:nvSpPr>
        <p:spPr/>
        <p:txBody>
          <a:bodyPr/>
          <a:lstStyle/>
          <a:p>
            <a:fld id="{01696D36-0C11-FE42-9916-3EF49BE68188}" type="slidenum">
              <a:rPr lang="fr-FR" smtClean="0"/>
              <a:t>17</a:t>
            </a:fld>
            <a:endParaRPr lang="fr-FR"/>
          </a:p>
        </p:txBody>
      </p:sp>
    </p:spTree>
    <p:extLst>
      <p:ext uri="{BB962C8B-B14F-4D97-AF65-F5344CB8AC3E}">
        <p14:creationId xmlns:p14="http://schemas.microsoft.com/office/powerpoint/2010/main" val="2076017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Dans cette paroi vésicale,</a:t>
            </a:r>
            <a:r>
              <a:rPr lang="fr-FR" sz="1200" kern="1200" baseline="0" dirty="0" smtClean="0">
                <a:solidFill>
                  <a:schemeClr val="tx1"/>
                </a:solidFill>
                <a:effectLst/>
                <a:latin typeface="+mn-lt"/>
                <a:ea typeface="+mn-ea"/>
                <a:cs typeface="+mn-cs"/>
              </a:rPr>
              <a:t> il existe des récepteurs Béta 3 impliqués dans…</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Le </a:t>
            </a:r>
            <a:r>
              <a:rPr lang="fr-FR" sz="1200" kern="1200" baseline="0" dirty="0" err="1" smtClean="0">
                <a:solidFill>
                  <a:schemeClr val="tx1"/>
                </a:solidFill>
                <a:effectLst/>
                <a:latin typeface="+mn-lt"/>
                <a:ea typeface="+mn-ea"/>
                <a:cs typeface="+mn-cs"/>
              </a:rPr>
              <a:t>mirabégron</a:t>
            </a:r>
            <a:r>
              <a:rPr lang="fr-FR" sz="1200" kern="1200" baseline="0" dirty="0" smtClean="0">
                <a:solidFill>
                  <a:schemeClr val="tx1"/>
                </a:solidFill>
                <a:effectLst/>
                <a:latin typeface="+mn-lt"/>
                <a:ea typeface="+mn-ea"/>
                <a:cs typeface="+mn-cs"/>
              </a:rPr>
              <a:t> va se fixer sur les récepteurs Béta 3 et interrompre les messages/signaux qui sont responsable de l’</a:t>
            </a:r>
            <a:r>
              <a:rPr lang="fr-FR" sz="1200" kern="1200" baseline="0" dirty="0" err="1" smtClean="0">
                <a:solidFill>
                  <a:schemeClr val="tx1"/>
                </a:solidFill>
                <a:effectLst/>
                <a:latin typeface="+mn-lt"/>
                <a:ea typeface="+mn-ea"/>
                <a:cs typeface="+mn-cs"/>
              </a:rPr>
              <a:t>urgenturie</a:t>
            </a:r>
            <a:endParaRPr lang="fr-FR"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Représentés par le </a:t>
            </a:r>
            <a:r>
              <a:rPr lang="fr-FR" sz="1200" kern="1200" dirty="0" err="1" smtClean="0">
                <a:solidFill>
                  <a:schemeClr val="tx1"/>
                </a:solidFill>
                <a:effectLst/>
                <a:latin typeface="+mn-lt"/>
                <a:ea typeface="+mn-ea"/>
                <a:cs typeface="+mn-cs"/>
              </a:rPr>
              <a:t>mirabegron</a:t>
            </a:r>
            <a:r>
              <a:rPr lang="fr-FR" sz="1200" kern="1200" dirty="0" smtClean="0">
                <a:solidFill>
                  <a:schemeClr val="tx1"/>
                </a:solidFill>
                <a:effectLst/>
                <a:latin typeface="+mn-lt"/>
                <a:ea typeface="+mn-ea"/>
                <a:cs typeface="+mn-cs"/>
              </a:rPr>
              <a:t>, ils agissent en stimulant des récepteurs adrénergiques situés sous l’urothélium vésical, donc avec un mécanisme différent de celui des anticholinergiques, mais avec un résultat proche : inhibition des messages provenant de la paroi vésicale en direction du cortex cérébral pendant la phase de remplissage de la vessie. </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De</a:t>
            </a:r>
            <a:r>
              <a:rPr lang="fr-FR" sz="1200" kern="1200" baseline="0" dirty="0" smtClean="0">
                <a:solidFill>
                  <a:schemeClr val="tx1"/>
                </a:solidFill>
                <a:effectLst/>
                <a:latin typeface="+mn-lt"/>
                <a:ea typeface="+mn-ea"/>
                <a:cs typeface="+mn-cs"/>
              </a:rPr>
              <a:t> plus, il va provoquer un </a:t>
            </a:r>
            <a:r>
              <a:rPr lang="fr-FR" sz="1200" kern="1200" baseline="0" dirty="0" err="1" smtClean="0">
                <a:solidFill>
                  <a:schemeClr val="tx1"/>
                </a:solidFill>
                <a:effectLst/>
                <a:latin typeface="+mn-lt"/>
                <a:ea typeface="+mn-ea"/>
                <a:cs typeface="+mn-cs"/>
              </a:rPr>
              <a:t>relachement</a:t>
            </a:r>
            <a:r>
              <a:rPr lang="fr-FR" sz="1200" kern="1200" baseline="0" dirty="0" smtClean="0">
                <a:solidFill>
                  <a:schemeClr val="tx1"/>
                </a:solidFill>
                <a:effectLst/>
                <a:latin typeface="+mn-lt"/>
                <a:ea typeface="+mn-ea"/>
                <a:cs typeface="+mn-cs"/>
              </a:rPr>
              <a:t> du muscle vésical et réduire ainsi les contractions spontanées du muscle</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En revanche, il existe pas/peu d’action sur la contraction du muscle de la vessie pendant</a:t>
            </a:r>
            <a:r>
              <a:rPr lang="fr-FR" sz="1200" kern="1200" baseline="0" dirty="0" smtClean="0">
                <a:solidFill>
                  <a:schemeClr val="tx1"/>
                </a:solidFill>
                <a:effectLst/>
                <a:latin typeface="+mn-lt"/>
                <a:ea typeface="+mn-ea"/>
                <a:cs typeface="+mn-cs"/>
              </a:rPr>
              <a:t> la miction</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01696D36-0C11-FE42-9916-3EF49BE68188}" type="slidenum">
              <a:rPr lang="fr-FR" smtClean="0"/>
              <a:t>28</a:t>
            </a:fld>
            <a:endParaRPr lang="fr-FR"/>
          </a:p>
        </p:txBody>
      </p:sp>
    </p:spTree>
    <p:extLst>
      <p:ext uri="{BB962C8B-B14F-4D97-AF65-F5344CB8AC3E}">
        <p14:creationId xmlns:p14="http://schemas.microsoft.com/office/powerpoint/2010/main" val="2491999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1696D36-0C11-FE42-9916-3EF49BE68188}" type="slidenum">
              <a:rPr lang="fr-FR" smtClean="0"/>
              <a:t>29</a:t>
            </a:fld>
            <a:endParaRPr lang="fr-FR"/>
          </a:p>
        </p:txBody>
      </p:sp>
    </p:spTree>
    <p:extLst>
      <p:ext uri="{BB962C8B-B14F-4D97-AF65-F5344CB8AC3E}">
        <p14:creationId xmlns:p14="http://schemas.microsoft.com/office/powerpoint/2010/main" val="1691400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01696D36-0C11-FE42-9916-3EF49BE68188}" type="slidenum">
              <a:rPr lang="fr-FR" smtClean="0"/>
              <a:t>30</a:t>
            </a:fld>
            <a:endParaRPr lang="fr-FR"/>
          </a:p>
        </p:txBody>
      </p:sp>
    </p:spTree>
    <p:extLst>
      <p:ext uri="{BB962C8B-B14F-4D97-AF65-F5344CB8AC3E}">
        <p14:creationId xmlns:p14="http://schemas.microsoft.com/office/powerpoint/2010/main" val="1267499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hyperactivité vésicale idiopathique réfractaire.</a:t>
            </a:r>
            <a:endParaRPr lang="fr-FR" dirty="0"/>
          </a:p>
        </p:txBody>
      </p:sp>
      <p:sp>
        <p:nvSpPr>
          <p:cNvPr id="4" name="Espace réservé du numéro de diapositive 3"/>
          <p:cNvSpPr>
            <a:spLocks noGrp="1"/>
          </p:cNvSpPr>
          <p:nvPr>
            <p:ph type="sldNum" sz="quarter" idx="10"/>
          </p:nvPr>
        </p:nvSpPr>
        <p:spPr/>
        <p:txBody>
          <a:bodyPr/>
          <a:lstStyle/>
          <a:p>
            <a:fld id="{CE7C6DFF-BF13-084E-926E-1CB097D94243}" type="slidenum">
              <a:rPr lang="fr-FR" smtClean="0"/>
              <a:t>34</a:t>
            </a:fld>
            <a:endParaRPr lang="fr-FR"/>
          </a:p>
        </p:txBody>
      </p:sp>
    </p:spTree>
    <p:extLst>
      <p:ext uri="{BB962C8B-B14F-4D97-AF65-F5344CB8AC3E}">
        <p14:creationId xmlns:p14="http://schemas.microsoft.com/office/powerpoint/2010/main" val="1530227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C96C45-1C64-4B48-BC4D-0C94058AAE15}" type="slidenum">
              <a:rPr lang="en-US"/>
              <a:pPr/>
              <a:t>44</a:t>
            </a:fld>
            <a:endParaRPr lang="en-US"/>
          </a:p>
        </p:txBody>
      </p:sp>
      <p:sp>
        <p:nvSpPr>
          <p:cNvPr id="2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8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fr-FR" dirty="0" smtClean="0"/>
              <a:t>Modifier son mode de vie est généralement la première chose à faire pour traiter une hyperactivité vésicale, car cette mesure non invasive présente peu de risques d’effets indésirables et donne souvent des résultats positifs</a:t>
            </a:r>
            <a:r>
              <a:rPr lang="fr-FR" baseline="0" dirty="0" smtClean="0"/>
              <a:t> </a:t>
            </a:r>
            <a:r>
              <a:rPr lang="fr-FR" dirty="0" smtClean="0"/>
              <a:t>On pourra modifier le comportement des patientes en leur apprenant à gérer leur diurèse. Il faut limiter le thé et le café qui</a:t>
            </a:r>
            <a:r>
              <a:rPr lang="fr-FR" baseline="0" dirty="0" smtClean="0"/>
              <a:t> </a:t>
            </a:r>
            <a:r>
              <a:rPr lang="fr-FR" dirty="0" smtClean="0"/>
              <a:t>augmentent les urgenturies mais probablement pas leur effet </a:t>
            </a:r>
          </a:p>
          <a:p>
            <a:pPr marL="0" indent="0">
              <a:buNone/>
            </a:pPr>
            <a:r>
              <a:rPr lang="fr-FR" dirty="0" smtClean="0"/>
              <a:t>diurétique. Enfin, il faut prendre en charge la constipation qui est un facteur irritatif supplémentaire.</a:t>
            </a:r>
          </a:p>
          <a:p>
            <a:pPr marL="0" indent="0">
              <a:buNone/>
            </a:pPr>
            <a:r>
              <a:rPr lang="fr-FR" dirty="0" smtClean="0"/>
              <a:t>Parmi les nombreux réflexes qui contrôlent notre système </a:t>
            </a:r>
            <a:r>
              <a:rPr lang="fr-FR" dirty="0" err="1" smtClean="0"/>
              <a:t>vésicosphinctérien</a:t>
            </a:r>
            <a:r>
              <a:rPr lang="fr-FR" dirty="0" smtClean="0"/>
              <a:t>, il en existe un que l’on pourra utiliser dans la prise en charge de l’hyperactivité vésicale. Par l’intermédiaire de ce réflexe, grâce à la contraction du sphincter strié, on pourra inhiber les contractions vésicales, diminuer l’intensité du besoin impérieux et différer le moment d’aller aux toilettes. Donc, après un travail de renforcement sphinctérien, on apprendra aux patientes à repérer le moment où démarre le besoin impérieux, pour immédiatement mettre en route une contraction périnéale qui va inhiber le besoin urgent</a:t>
            </a:r>
          </a:p>
          <a:p>
            <a:pPr marL="0" indent="0">
              <a:buNone/>
            </a:pPr>
            <a:endParaRPr lang="fr-FR" dirty="0" smtClean="0"/>
          </a:p>
          <a:p>
            <a:pPr marL="0" indent="0">
              <a:buNone/>
            </a:pPr>
            <a:r>
              <a:rPr lang="fr-FR" dirty="0" smtClean="0"/>
              <a:t>Electrostimulation  à basse fréquence</a:t>
            </a:r>
          </a:p>
          <a:p>
            <a:pPr marL="0" indent="0">
              <a:buNone/>
            </a:pPr>
            <a:endParaRPr lang="fr-FR" dirty="0" smtClean="0"/>
          </a:p>
          <a:p>
            <a:pPr marL="0" indent="0">
              <a:buNone/>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01696D36-0C11-FE42-9916-3EF49BE68188}" type="slidenum">
              <a:rPr lang="fr-FR" smtClean="0"/>
              <a:t>18</a:t>
            </a:fld>
            <a:endParaRPr lang="fr-FR"/>
          </a:p>
        </p:txBody>
      </p:sp>
    </p:spTree>
    <p:extLst>
      <p:ext uri="{BB962C8B-B14F-4D97-AF65-F5344CB8AC3E}">
        <p14:creationId xmlns:p14="http://schemas.microsoft.com/office/powerpoint/2010/main" val="4177645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Les anticholinergiques sont le traitement de première intention de l’hyperactivité vésicale proprement dite. </a:t>
            </a:r>
          </a:p>
          <a:p>
            <a:endParaRPr lang="fr-FR" dirty="0"/>
          </a:p>
        </p:txBody>
      </p:sp>
      <p:sp>
        <p:nvSpPr>
          <p:cNvPr id="4" name="Espace réservé du numéro de diapositive 3"/>
          <p:cNvSpPr>
            <a:spLocks noGrp="1"/>
          </p:cNvSpPr>
          <p:nvPr>
            <p:ph type="sldNum" sz="quarter" idx="10"/>
          </p:nvPr>
        </p:nvSpPr>
        <p:spPr/>
        <p:txBody>
          <a:bodyPr/>
          <a:lstStyle/>
          <a:p>
            <a:fld id="{01696D36-0C11-FE42-9916-3EF49BE68188}" type="slidenum">
              <a:rPr lang="fr-FR" smtClean="0"/>
              <a:t>19</a:t>
            </a:fld>
            <a:endParaRPr lang="fr-FR"/>
          </a:p>
        </p:txBody>
      </p:sp>
    </p:spTree>
    <p:extLst>
      <p:ext uri="{BB962C8B-B14F-4D97-AF65-F5344CB8AC3E}">
        <p14:creationId xmlns:p14="http://schemas.microsoft.com/office/powerpoint/2010/main" val="373667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 paroi </a:t>
            </a:r>
            <a:r>
              <a:rPr lang="fr-FR" sz="1200" kern="1200" dirty="0" err="1" smtClean="0">
                <a:solidFill>
                  <a:schemeClr val="tx1"/>
                </a:solidFill>
                <a:effectLst/>
                <a:latin typeface="+mn-lt"/>
                <a:ea typeface="+mn-ea"/>
                <a:cs typeface="+mn-cs"/>
              </a:rPr>
              <a:t>vésicale</a:t>
            </a:r>
            <a:r>
              <a:rPr lang="fr-FR" sz="1200" kern="1200" dirty="0" smtClean="0">
                <a:solidFill>
                  <a:schemeClr val="tx1"/>
                </a:solidFill>
                <a:effectLst/>
                <a:latin typeface="+mn-lt"/>
                <a:ea typeface="+mn-ea"/>
                <a:cs typeface="+mn-cs"/>
              </a:rPr>
              <a:t> =muqueuse</a:t>
            </a:r>
            <a:r>
              <a:rPr lang="fr-FR" sz="1200" kern="1200" baseline="0" dirty="0" smtClean="0">
                <a:solidFill>
                  <a:schemeClr val="tx1"/>
                </a:solidFill>
                <a:effectLst/>
                <a:latin typeface="+mn-lt"/>
                <a:ea typeface="+mn-ea"/>
                <a:cs typeface="+mn-cs"/>
              </a:rPr>
              <a:t> vésicale (couche interne de la vessie)</a:t>
            </a:r>
            <a:r>
              <a:rPr lang="fr-FR" sz="1200" kern="1200" dirty="0" smtClean="0">
                <a:solidFill>
                  <a:schemeClr val="tx1"/>
                </a:solidFill>
                <a:effectLst/>
                <a:latin typeface="+mn-lt"/>
                <a:ea typeface="+mn-ea"/>
                <a:cs typeface="+mn-cs"/>
              </a:rPr>
              <a:t> est le lieu de </a:t>
            </a:r>
            <a:r>
              <a:rPr lang="fr-FR" sz="1200" kern="1200" dirty="0" err="1" smtClean="0">
                <a:solidFill>
                  <a:schemeClr val="tx1"/>
                </a:solidFill>
                <a:effectLst/>
                <a:latin typeface="+mn-lt"/>
                <a:ea typeface="+mn-ea"/>
                <a:cs typeface="+mn-cs"/>
              </a:rPr>
              <a:t>genése</a:t>
            </a:r>
            <a:r>
              <a:rPr lang="fr-FR" sz="1200" kern="1200" dirty="0" smtClean="0">
                <a:solidFill>
                  <a:schemeClr val="tx1"/>
                </a:solidFill>
                <a:effectLst/>
                <a:latin typeface="+mn-lt"/>
                <a:ea typeface="+mn-ea"/>
                <a:cs typeface="+mn-cs"/>
              </a:rPr>
              <a:t> et de </a:t>
            </a:r>
            <a:r>
              <a:rPr lang="fr-FR" sz="1200" kern="1200" dirty="0" err="1" smtClean="0">
                <a:solidFill>
                  <a:schemeClr val="tx1"/>
                </a:solidFill>
                <a:effectLst/>
                <a:latin typeface="+mn-lt"/>
                <a:ea typeface="+mn-ea"/>
                <a:cs typeface="+mn-cs"/>
              </a:rPr>
              <a:t>regulation</a:t>
            </a:r>
            <a:r>
              <a:rPr lang="fr-FR" sz="1200" kern="1200" dirty="0" smtClean="0">
                <a:solidFill>
                  <a:schemeClr val="tx1"/>
                </a:solidFill>
                <a:effectLst/>
                <a:latin typeface="+mn-lt"/>
                <a:ea typeface="+mn-ea"/>
                <a:cs typeface="+mn-cs"/>
              </a:rPr>
              <a:t> du message responsable de la sensation de besoin.</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Dans cette paroi, il existe des récepteurs muscariniques à l’acétylcholine.</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La contraction de la vessie est sous la dépendance de récepteurs, dénommés </a:t>
            </a:r>
            <a:r>
              <a:rPr lang="fr-FR" b="1" dirty="0" smtClean="0"/>
              <a:t>récepteurs muscariniques, </a:t>
            </a:r>
            <a:r>
              <a:rPr lang="fr-FR" dirty="0" smtClean="0"/>
              <a:t>contenus dans le muscle de la paroi vésicale.</a:t>
            </a:r>
            <a:r>
              <a:rPr lang="fr-FR" b="1" dirty="0" smtClean="0"/>
              <a:t/>
            </a:r>
            <a:br>
              <a:rPr lang="fr-FR" b="1" dirty="0" smtClean="0"/>
            </a:br>
            <a:r>
              <a:rPr lang="fr-FR" dirty="0" smtClean="0"/>
              <a:t>La contraction du muscle vésical se produit lorsqu’une molécule dénommée </a:t>
            </a:r>
            <a:r>
              <a:rPr lang="fr-FR" b="1" dirty="0" smtClean="0"/>
              <a:t>acétylcholine</a:t>
            </a:r>
            <a:r>
              <a:rPr lang="fr-FR" dirty="0" smtClean="0"/>
              <a:t>, libérée par des neurones, et transmise à la vessie via le </a:t>
            </a:r>
            <a:r>
              <a:rPr lang="fr-FR" b="1" dirty="0" smtClean="0"/>
              <a:t>nerf parasympathique</a:t>
            </a:r>
            <a:r>
              <a:rPr lang="fr-FR" dirty="0" smtClean="0"/>
              <a:t>, se fixe au niveau des </a:t>
            </a:r>
            <a:r>
              <a:rPr lang="fr-FR" b="1" dirty="0" smtClean="0"/>
              <a:t>récepteurs muscariniques</a:t>
            </a:r>
            <a:r>
              <a:rPr lang="fr-FR" dirty="0" smtClean="0"/>
              <a:t>. </a:t>
            </a:r>
            <a:br>
              <a:rPr lang="fr-FR" dirty="0" smtClean="0"/>
            </a:br>
            <a:r>
              <a:rPr lang="fr-FR" dirty="0" smtClean="0"/>
              <a:t>C'est donc ce mécanisme qui engendre la contraction du muscle de la vessie et les mictions. </a:t>
            </a:r>
            <a:endParaRPr lang="fr-FR"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Les</a:t>
            </a:r>
            <a:r>
              <a:rPr lang="fr-FR" sz="1200" kern="1200" baseline="0" dirty="0" smtClean="0">
                <a:solidFill>
                  <a:schemeClr val="tx1"/>
                </a:solidFill>
                <a:effectLst/>
                <a:latin typeface="+mn-lt"/>
                <a:ea typeface="+mn-ea"/>
                <a:cs typeface="+mn-cs"/>
              </a:rPr>
              <a:t> anticholinergiques, encore appelés </a:t>
            </a:r>
            <a:r>
              <a:rPr lang="fr-FR" sz="1200" kern="1200" baseline="0" dirty="0" err="1" smtClean="0">
                <a:solidFill>
                  <a:schemeClr val="tx1"/>
                </a:solidFill>
                <a:effectLst/>
                <a:latin typeface="+mn-lt"/>
                <a:ea typeface="+mn-ea"/>
                <a:cs typeface="+mn-cs"/>
              </a:rPr>
              <a:t>antimuscariniques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 agissent en entrant en compétition avec les récepteurs muscariniques à l’acétylcholine </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Ils diminuent ainsi l’intensité des messages neurologiques envoyés depuis la paroi vésicale jusqu’au cortex cérébral pour l’informer de la progression de la distension vésicale, donc de celle du stockage urinaire. La sensation d’urgence est ainsi retardée et la capacité vésicale augmentée.</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 Aux doses usuelles, les anticholinergiques ont un effet mineur sur la contraction mictionnelle du </a:t>
            </a:r>
            <a:r>
              <a:rPr lang="fr-FR" sz="1200" kern="1200" dirty="0" err="1" smtClean="0">
                <a:solidFill>
                  <a:schemeClr val="tx1"/>
                </a:solidFill>
                <a:effectLst/>
                <a:latin typeface="+mn-lt"/>
                <a:ea typeface="+mn-ea"/>
                <a:cs typeface="+mn-cs"/>
              </a:rPr>
              <a:t>detrusor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ACh</a:t>
            </a:r>
            <a:r>
              <a:rPr lang="fr-FR" sz="1200" kern="1200" dirty="0" smtClean="0">
                <a:solidFill>
                  <a:schemeClr val="tx1"/>
                </a:solidFill>
                <a:effectLst/>
                <a:latin typeface="+mn-lt"/>
                <a:ea typeface="+mn-ea"/>
                <a:cs typeface="+mn-cs"/>
              </a:rPr>
              <a:t> : </a:t>
            </a:r>
            <a:r>
              <a:rPr lang="fr-FR" sz="1200" kern="1200" dirty="0" err="1" smtClean="0">
                <a:solidFill>
                  <a:schemeClr val="tx1"/>
                </a:solidFill>
                <a:effectLst/>
                <a:latin typeface="+mn-lt"/>
                <a:ea typeface="+mn-ea"/>
                <a:cs typeface="+mn-cs"/>
              </a:rPr>
              <a:t>acétylcholine</a:t>
            </a:r>
            <a:r>
              <a:rPr lang="fr-FR" sz="1200" kern="1200" dirty="0" smtClean="0">
                <a:solidFill>
                  <a:schemeClr val="tx1"/>
                </a:solidFill>
                <a:effectLst/>
                <a:latin typeface="+mn-lt"/>
                <a:ea typeface="+mn-ea"/>
                <a:cs typeface="+mn-cs"/>
              </a:rPr>
              <a:t> ; N : nicotinique ; P : </a:t>
            </a:r>
            <a:r>
              <a:rPr lang="fr-FR" sz="1200" kern="1200" dirty="0" err="1" smtClean="0">
                <a:solidFill>
                  <a:schemeClr val="tx1"/>
                </a:solidFill>
                <a:effectLst/>
                <a:latin typeface="+mn-lt"/>
                <a:ea typeface="+mn-ea"/>
                <a:cs typeface="+mn-cs"/>
              </a:rPr>
              <a:t>récepteur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purinergique</a:t>
            </a:r>
            <a:r>
              <a:rPr lang="fr-FR" sz="1200" kern="1200" dirty="0" smtClean="0">
                <a:solidFill>
                  <a:schemeClr val="tx1"/>
                </a:solidFill>
                <a:effectLst/>
                <a:latin typeface="+mn-lt"/>
                <a:ea typeface="+mn-ea"/>
                <a:cs typeface="+mn-cs"/>
              </a:rPr>
              <a:t> (P2X3, P2Y).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01696D36-0C11-FE42-9916-3EF49BE68188}" type="slidenum">
              <a:rPr lang="fr-FR" smtClean="0"/>
              <a:t>20</a:t>
            </a:fld>
            <a:endParaRPr lang="fr-FR"/>
          </a:p>
        </p:txBody>
      </p:sp>
    </p:spTree>
    <p:extLst>
      <p:ext uri="{BB962C8B-B14F-4D97-AF65-F5344CB8AC3E}">
        <p14:creationId xmlns:p14="http://schemas.microsoft.com/office/powerpoint/2010/main" val="3455847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Sept </a:t>
            </a:r>
            <a:r>
              <a:rPr lang="fr-FR" sz="1200" kern="1200" dirty="0" err="1" smtClean="0">
                <a:solidFill>
                  <a:schemeClr val="tx1"/>
                </a:solidFill>
                <a:effectLst/>
                <a:latin typeface="+mn-lt"/>
                <a:ea typeface="+mn-ea"/>
                <a:cs typeface="+mn-cs"/>
              </a:rPr>
              <a:t>molécules</a:t>
            </a:r>
            <a:r>
              <a:rPr lang="fr-FR" sz="1200" kern="1200" dirty="0" smtClean="0">
                <a:solidFill>
                  <a:schemeClr val="tx1"/>
                </a:solidFill>
                <a:effectLst/>
                <a:latin typeface="+mn-lt"/>
                <a:ea typeface="+mn-ea"/>
                <a:cs typeface="+mn-cs"/>
              </a:rPr>
              <a:t> sont </a:t>
            </a:r>
            <a:r>
              <a:rPr lang="fr-FR" sz="1200" kern="1200" dirty="0" err="1" smtClean="0">
                <a:solidFill>
                  <a:schemeClr val="tx1"/>
                </a:solidFill>
                <a:effectLst/>
                <a:latin typeface="+mn-lt"/>
                <a:ea typeface="+mn-ea"/>
                <a:cs typeface="+mn-cs"/>
              </a:rPr>
              <a:t>commercialisées</a:t>
            </a:r>
            <a:r>
              <a:rPr lang="fr-FR" sz="1200" kern="1200" dirty="0" smtClean="0">
                <a:solidFill>
                  <a:schemeClr val="tx1"/>
                </a:solidFill>
                <a:effectLst/>
                <a:latin typeface="+mn-lt"/>
                <a:ea typeface="+mn-ea"/>
                <a:cs typeface="+mn-cs"/>
              </a:rPr>
              <a:t> dans le monde pour traiter l’</a:t>
            </a:r>
            <a:r>
              <a:rPr lang="fr-FR" sz="1200" kern="1200" dirty="0" err="1" smtClean="0">
                <a:solidFill>
                  <a:schemeClr val="tx1"/>
                </a:solidFill>
                <a:effectLst/>
                <a:latin typeface="+mn-lt"/>
                <a:ea typeface="+mn-ea"/>
                <a:cs typeface="+mn-cs"/>
              </a:rPr>
              <a:t>hyperactivite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vésicale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oxybutinine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toltérodine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propivérine</a:t>
            </a:r>
            <a:r>
              <a:rPr lang="fr-FR" sz="1200" kern="1200" dirty="0" smtClean="0">
                <a:solidFill>
                  <a:schemeClr val="tx1"/>
                </a:solidFill>
                <a:effectLst/>
                <a:latin typeface="+mn-lt"/>
                <a:ea typeface="+mn-ea"/>
                <a:cs typeface="+mn-cs"/>
              </a:rPr>
              <a:t>, chlorure de </a:t>
            </a:r>
            <a:r>
              <a:rPr lang="fr-FR" sz="1200" kern="1200" dirty="0" err="1" smtClean="0">
                <a:solidFill>
                  <a:schemeClr val="tx1"/>
                </a:solidFill>
                <a:effectLst/>
                <a:latin typeface="+mn-lt"/>
                <a:ea typeface="+mn-ea"/>
                <a:cs typeface="+mn-cs"/>
              </a:rPr>
              <a:t>trospium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darifénacine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soliféna</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cine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fésotérodine</a:t>
            </a:r>
            <a:r>
              <a:rPr lang="fr-FR" sz="1200" kern="1200" dirty="0" smtClean="0">
                <a:solidFill>
                  <a:schemeClr val="tx1"/>
                </a:solidFill>
                <a:effectLst/>
                <a:latin typeface="+mn-lt"/>
                <a:ea typeface="+mn-ea"/>
                <a:cs typeface="+mn-cs"/>
              </a:rPr>
              <a:t>), 5ont l’AMM en France, on associe le </a:t>
            </a:r>
            <a:r>
              <a:rPr lang="fr-FR" sz="1200" kern="1200" dirty="0" err="1" smtClean="0">
                <a:solidFill>
                  <a:schemeClr val="tx1"/>
                </a:solidFill>
                <a:effectLst/>
                <a:latin typeface="+mn-lt"/>
                <a:ea typeface="+mn-ea"/>
                <a:cs typeface="+mn-cs"/>
              </a:rPr>
              <a:t>flavoxate</a:t>
            </a:r>
            <a:r>
              <a:rPr lang="fr-FR" sz="1200" kern="1200" dirty="0" smtClean="0">
                <a:solidFill>
                  <a:schemeClr val="tx1"/>
                </a:solidFill>
                <a:effectLst/>
                <a:latin typeface="+mn-lt"/>
                <a:ea typeface="+mn-ea"/>
                <a:cs typeface="+mn-cs"/>
              </a:rPr>
              <a:t>, bien qu’il soit </a:t>
            </a:r>
            <a:r>
              <a:rPr lang="fr-FR" sz="1200" kern="1200" dirty="0" err="1" smtClean="0">
                <a:solidFill>
                  <a:schemeClr val="tx1"/>
                </a:solidFill>
                <a:effectLst/>
                <a:latin typeface="+mn-lt"/>
                <a:ea typeface="+mn-ea"/>
                <a:cs typeface="+mn-cs"/>
              </a:rPr>
              <a:t>dépourvu</a:t>
            </a:r>
            <a:r>
              <a:rPr lang="fr-FR" sz="1200" kern="1200" dirty="0" smtClean="0">
                <a:solidFill>
                  <a:schemeClr val="tx1"/>
                </a:solidFill>
                <a:effectLst/>
                <a:latin typeface="+mn-lt"/>
                <a:ea typeface="+mn-ea"/>
                <a:cs typeface="+mn-cs"/>
              </a:rPr>
              <a:t> d’une action </a:t>
            </a:r>
            <a:r>
              <a:rPr lang="fr-FR" sz="1200" kern="1200" dirty="0" err="1" smtClean="0">
                <a:solidFill>
                  <a:schemeClr val="tx1"/>
                </a:solidFill>
                <a:effectLst/>
                <a:latin typeface="+mn-lt"/>
                <a:ea typeface="+mn-ea"/>
                <a:cs typeface="+mn-cs"/>
              </a:rPr>
              <a:t>anticholi</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nergique</a:t>
            </a:r>
            <a:r>
              <a:rPr lang="fr-FR" sz="1200" kern="1200" dirty="0" smtClean="0">
                <a:solidFill>
                  <a:schemeClr val="tx1"/>
                </a:solidFill>
                <a:effectLst/>
                <a:latin typeface="+mn-lt"/>
                <a:ea typeface="+mn-ea"/>
                <a:cs typeface="+mn-cs"/>
              </a:rPr>
              <a:t> aux doses </a:t>
            </a:r>
            <a:r>
              <a:rPr lang="fr-FR" sz="1200" kern="1200" dirty="0" err="1" smtClean="0">
                <a:solidFill>
                  <a:schemeClr val="tx1"/>
                </a:solidFill>
                <a:effectLst/>
                <a:latin typeface="+mn-lt"/>
                <a:ea typeface="+mn-ea"/>
                <a:cs typeface="+mn-cs"/>
              </a:rPr>
              <a:t>thérapeutiques</a:t>
            </a:r>
            <a:r>
              <a:rPr lang="fr-FR" sz="1200" kern="1200" dirty="0" smtClean="0">
                <a:solidFill>
                  <a:schemeClr val="tx1"/>
                </a:solidFill>
                <a:effectLst/>
                <a:latin typeface="+mn-lt"/>
                <a:ea typeface="+mn-ea"/>
                <a:cs typeface="+mn-cs"/>
              </a:rPr>
              <a:t> (Tableau 1). </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r>
              <a:rPr lang="fr-FR" dirty="0" smtClean="0"/>
              <a:t>Nombreuses</a:t>
            </a:r>
            <a:r>
              <a:rPr lang="fr-FR" baseline="0" dirty="0" smtClean="0"/>
              <a:t> études ont confirmé leur efficacité</a:t>
            </a:r>
          </a:p>
          <a:p>
            <a:r>
              <a:rPr lang="fr-FR" baseline="0" dirty="0" smtClean="0"/>
              <a:t>Diminution du </a:t>
            </a:r>
            <a:r>
              <a:rPr lang="fr-FR" baseline="0" dirty="0" err="1" smtClean="0"/>
              <a:t>nmbre</a:t>
            </a:r>
            <a:r>
              <a:rPr lang="fr-FR" baseline="0" dirty="0" smtClean="0"/>
              <a:t> d’épisodes d’incontinence/j et par </a:t>
            </a:r>
            <a:r>
              <a:rPr lang="fr-FR" baseline="0" dirty="0" err="1" smtClean="0"/>
              <a:t>urgenturie</a:t>
            </a:r>
            <a:endParaRPr lang="fr-FR" baseline="0" dirty="0" smtClean="0"/>
          </a:p>
          <a:p>
            <a:r>
              <a:rPr lang="fr-FR" baseline="0" dirty="0" smtClean="0"/>
              <a:t>Diminution du nombre de </a:t>
            </a:r>
            <a:r>
              <a:rPr lang="fr-FR" baseline="0" dirty="0" err="1" smtClean="0"/>
              <a:t>mction</a:t>
            </a:r>
            <a:r>
              <a:rPr lang="fr-FR" baseline="0" dirty="0" smtClean="0"/>
              <a:t>/jour</a:t>
            </a:r>
          </a:p>
          <a:p>
            <a:r>
              <a:rPr lang="fr-FR" baseline="0" dirty="0" err="1" smtClean="0"/>
              <a:t>Dimunition</a:t>
            </a:r>
            <a:r>
              <a:rPr lang="fr-FR" baseline="0" dirty="0" smtClean="0"/>
              <a:t> du nombre de mictions/nuit</a:t>
            </a:r>
          </a:p>
          <a:p>
            <a:r>
              <a:rPr lang="fr-FR" baseline="0" dirty="0" smtClean="0"/>
              <a:t>Amplitude de l’effet modeste avec effet placebo pouvant atteindre 41%</a:t>
            </a:r>
          </a:p>
          <a:p>
            <a:endParaRPr lang="fr-FR" baseline="0" dirty="0" smtClean="0"/>
          </a:p>
          <a:p>
            <a:r>
              <a:rPr lang="fr-FR" baseline="0" dirty="0" smtClean="0"/>
              <a:t>Efficacité insuffisante</a:t>
            </a:r>
          </a:p>
          <a:p>
            <a:r>
              <a:rPr lang="fr-FR" baseline="0" dirty="0" smtClean="0"/>
              <a:t>Abandon en raison des </a:t>
            </a:r>
            <a:r>
              <a:rPr lang="fr-FR" baseline="0" dirty="0" err="1" smtClean="0"/>
              <a:t>effeis</a:t>
            </a:r>
            <a:r>
              <a:rPr lang="fr-FR" baseline="0" dirty="0" smtClean="0"/>
              <a:t> indésirables: seulement 36% des patients continuent le traitement à 1 an</a:t>
            </a:r>
          </a:p>
          <a:p>
            <a:pPr marL="171450" indent="-171450">
              <a:buFont typeface="Wingdings" charset="0"/>
              <a:buChar char="è"/>
            </a:pPr>
            <a:r>
              <a:rPr lang="fr-FR" baseline="0" dirty="0" smtClean="0">
                <a:sym typeface="Wingdings"/>
              </a:rPr>
              <a:t>Critères de jugement objectifs faiblement </a:t>
            </a:r>
            <a:r>
              <a:rPr lang="fr-FR" baseline="0" dirty="0" err="1" smtClean="0">
                <a:sym typeface="Wingdings"/>
              </a:rPr>
              <a:t>corréles</a:t>
            </a:r>
            <a:r>
              <a:rPr lang="fr-FR" baseline="0" dirty="0" smtClean="0">
                <a:sym typeface="Wingdings"/>
              </a:rPr>
              <a:t> avec l’impression d’amélioration ou de guérison</a:t>
            </a:r>
          </a:p>
          <a:p>
            <a:pPr marL="171450" indent="-171450">
              <a:buFont typeface="Wingdings" charset="0"/>
              <a:buChar char="è"/>
            </a:pPr>
            <a:endParaRPr lang="fr-FR" baseline="0" dirty="0" smtClean="0">
              <a:sym typeface="Wingdings"/>
            </a:endParaRPr>
          </a:p>
          <a:p>
            <a:pPr marL="171450" indent="-171450">
              <a:buFont typeface="Wingdings" charset="0"/>
              <a:buChar char="è"/>
            </a:pPr>
            <a:r>
              <a:rPr lang="fr-FR" baseline="0" dirty="0" smtClean="0">
                <a:sym typeface="Wingdings"/>
              </a:rPr>
              <a:t>Difficile de comparer sur méta analyses</a:t>
            </a:r>
          </a:p>
          <a:p>
            <a:pPr marL="171450" indent="-171450">
              <a:buFont typeface="Wingdings" charset="0"/>
              <a:buChar char="è"/>
            </a:pPr>
            <a:r>
              <a:rPr lang="fr-FR" baseline="0" dirty="0" smtClean="0">
                <a:sym typeface="Wingdings"/>
              </a:rPr>
              <a:t>Car nombres de mictions/j</a:t>
            </a:r>
          </a:p>
          <a:p>
            <a:pPr marL="171450" indent="-171450">
              <a:buFont typeface="Wingdings" charset="0"/>
              <a:buChar char="è"/>
            </a:pPr>
            <a:r>
              <a:rPr lang="fr-FR" baseline="0" dirty="0" smtClean="0">
                <a:sym typeface="Wingdings"/>
              </a:rPr>
              <a:t>Hétérogénéité des </a:t>
            </a:r>
            <a:r>
              <a:rPr lang="fr-FR" baseline="0" dirty="0" err="1" smtClean="0">
                <a:sym typeface="Wingdings"/>
              </a:rPr>
              <a:t>érudes</a:t>
            </a:r>
            <a:endParaRPr lang="fr-FR" baseline="0" dirty="0" smtClean="0">
              <a:sym typeface="Wingdings"/>
            </a:endParaRPr>
          </a:p>
          <a:p>
            <a:pPr marL="171450" indent="-171450">
              <a:buFont typeface="Wingdings" charset="0"/>
              <a:buChar char="è"/>
            </a:pPr>
            <a:r>
              <a:rPr lang="fr-FR" baseline="0" dirty="0" smtClean="0">
                <a:sym typeface="Wingdings"/>
              </a:rPr>
              <a:t>Biais de publication </a:t>
            </a:r>
            <a:r>
              <a:rPr lang="fr-FR" baseline="0" dirty="0" err="1" smtClean="0">
                <a:sym typeface="Wingdings"/>
              </a:rPr>
              <a:t>imprtant</a:t>
            </a:r>
            <a:endParaRPr lang="fr-FR" baseline="0" dirty="0" smtClean="0">
              <a:sym typeface="Wingdings"/>
            </a:endParaRPr>
          </a:p>
          <a:p>
            <a:pPr marL="171450" marR="0" indent="-171450" algn="l" defTabSz="457200" rtl="0" eaLnBrk="1" fontAlgn="auto" latinLnBrk="0" hangingPunct="1">
              <a:lnSpc>
                <a:spcPct val="100000"/>
              </a:lnSpc>
              <a:spcBef>
                <a:spcPts val="0"/>
              </a:spcBef>
              <a:spcAft>
                <a:spcPts val="0"/>
              </a:spcAft>
              <a:buClrTx/>
              <a:buSzTx/>
              <a:buFont typeface="Wingdings" charset="0"/>
              <a:buChar char="è"/>
              <a:tabLst/>
              <a:defRPr/>
            </a:pPr>
            <a:r>
              <a:rPr lang="fr-FR" sz="1200" kern="1200" dirty="0" smtClean="0">
                <a:solidFill>
                  <a:schemeClr val="tx1"/>
                </a:solidFill>
                <a:effectLst/>
                <a:latin typeface="+mn-lt"/>
                <a:ea typeface="+mn-ea"/>
                <a:cs typeface="+mn-cs"/>
              </a:rPr>
              <a:t>La grande </a:t>
            </a:r>
            <a:r>
              <a:rPr lang="fr-FR" sz="1200" kern="1200" dirty="0" err="1" smtClean="0">
                <a:solidFill>
                  <a:schemeClr val="tx1"/>
                </a:solidFill>
                <a:effectLst/>
                <a:latin typeface="+mn-lt"/>
                <a:ea typeface="+mn-ea"/>
                <a:cs typeface="+mn-cs"/>
              </a:rPr>
              <a:t>majorite</a:t>
            </a:r>
            <a:r>
              <a:rPr lang="fr-FR" sz="1200" kern="1200" dirty="0" smtClean="0">
                <a:solidFill>
                  <a:schemeClr val="tx1"/>
                </a:solidFill>
                <a:effectLst/>
                <a:latin typeface="+mn-lt"/>
                <a:ea typeface="+mn-ea"/>
                <a:cs typeface="+mn-cs"/>
              </a:rPr>
              <a:t>́ des </a:t>
            </a:r>
            <a:r>
              <a:rPr lang="fr-FR" sz="1200" kern="1200" dirty="0" err="1" smtClean="0">
                <a:solidFill>
                  <a:schemeClr val="tx1"/>
                </a:solidFill>
                <a:effectLst/>
                <a:latin typeface="+mn-lt"/>
                <a:ea typeface="+mn-ea"/>
                <a:cs typeface="+mn-cs"/>
              </a:rPr>
              <a:t>études</a:t>
            </a:r>
            <a:r>
              <a:rPr lang="fr-FR" sz="1200" kern="1200" dirty="0" smtClean="0">
                <a:solidFill>
                  <a:schemeClr val="tx1"/>
                </a:solidFill>
                <a:effectLst/>
                <a:latin typeface="+mn-lt"/>
                <a:ea typeface="+mn-ea"/>
                <a:cs typeface="+mn-cs"/>
              </a:rPr>
              <a:t> ne portaient que sur les effets du traitement au terme de 12 semaines. Les essais cli- niques à moyen et long terme </a:t>
            </a:r>
            <a:r>
              <a:rPr lang="fr-FR" sz="1200" kern="1200" dirty="0" err="1" smtClean="0">
                <a:solidFill>
                  <a:schemeClr val="tx1"/>
                </a:solidFill>
                <a:effectLst/>
                <a:latin typeface="+mn-lt"/>
                <a:ea typeface="+mn-ea"/>
                <a:cs typeface="+mn-cs"/>
              </a:rPr>
              <a:t>étaient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réalisés</a:t>
            </a:r>
            <a:r>
              <a:rPr lang="fr-FR" sz="1200" kern="1200" dirty="0" smtClean="0">
                <a:solidFill>
                  <a:schemeClr val="tx1"/>
                </a:solidFill>
                <a:effectLst/>
                <a:latin typeface="+mn-lt"/>
                <a:ea typeface="+mn-ea"/>
                <a:cs typeface="+mn-cs"/>
              </a:rPr>
              <a:t> le plus souvent en ouvert. Une prolongation de deux </a:t>
            </a:r>
            <a:r>
              <a:rPr lang="fr-FR" sz="1200" kern="1200" dirty="0" err="1" smtClean="0">
                <a:solidFill>
                  <a:schemeClr val="tx1"/>
                </a:solidFill>
                <a:effectLst/>
                <a:latin typeface="+mn-lt"/>
                <a:ea typeface="+mn-ea"/>
                <a:cs typeface="+mn-cs"/>
              </a:rPr>
              <a:t>études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randomisées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fésotérodine</a:t>
            </a:r>
            <a:r>
              <a:rPr lang="fr-FR" sz="1200" kern="1200" dirty="0" smtClean="0">
                <a:solidFill>
                  <a:schemeClr val="tx1"/>
                </a:solidFill>
                <a:effectLst/>
                <a:latin typeface="+mn-lt"/>
                <a:ea typeface="+mn-ea"/>
                <a:cs typeface="+mn-cs"/>
              </a:rPr>
              <a:t> contre placebo) en ouvert a </a:t>
            </a:r>
            <a:r>
              <a:rPr lang="fr-FR" sz="1200" kern="1200" dirty="0" err="1" smtClean="0">
                <a:solidFill>
                  <a:schemeClr val="tx1"/>
                </a:solidFill>
                <a:effectLst/>
                <a:latin typeface="+mn-lt"/>
                <a:ea typeface="+mn-ea"/>
                <a:cs typeface="+mn-cs"/>
              </a:rPr>
              <a:t>récemment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éte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rapportée</a:t>
            </a:r>
            <a:r>
              <a:rPr lang="fr-FR" sz="1200" kern="1200" dirty="0" smtClean="0">
                <a:solidFill>
                  <a:schemeClr val="tx1"/>
                </a:solidFill>
                <a:effectLst/>
                <a:latin typeface="+mn-lt"/>
                <a:ea typeface="+mn-ea"/>
                <a:cs typeface="+mn-cs"/>
              </a:rPr>
              <a:t> </a:t>
            </a:r>
            <a:endParaRPr lang="fr-FR" dirty="0" smtClean="0"/>
          </a:p>
          <a:p>
            <a:pPr marL="171450" indent="-171450">
              <a:buFont typeface="Wingdings" charset="0"/>
              <a:buChar char="è"/>
            </a:pPr>
            <a:endParaRPr lang="fr-FR"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01696D36-0C11-FE42-9916-3EF49BE68188}" type="slidenum">
              <a:rPr lang="fr-FR" smtClean="0"/>
              <a:t>21</a:t>
            </a:fld>
            <a:endParaRPr lang="fr-FR"/>
          </a:p>
        </p:txBody>
      </p:sp>
    </p:spTree>
    <p:extLst>
      <p:ext uri="{BB962C8B-B14F-4D97-AF65-F5344CB8AC3E}">
        <p14:creationId xmlns:p14="http://schemas.microsoft.com/office/powerpoint/2010/main" val="684373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Les effets secondaires des anticholinergiques sont communs à tous les </a:t>
            </a:r>
            <a:r>
              <a:rPr lang="fr-FR" sz="1200" kern="1200" dirty="0" err="1" smtClean="0">
                <a:solidFill>
                  <a:schemeClr val="tx1"/>
                </a:solidFill>
                <a:effectLst/>
                <a:latin typeface="+mn-lt"/>
                <a:ea typeface="+mn-ea"/>
                <a:cs typeface="+mn-cs"/>
              </a:rPr>
              <a:t>médicaments</a:t>
            </a:r>
            <a:r>
              <a:rPr lang="fr-FR" sz="1200" kern="1200" dirty="0" smtClean="0">
                <a:solidFill>
                  <a:schemeClr val="tx1"/>
                </a:solidFill>
                <a:effectLst/>
                <a:latin typeface="+mn-lt"/>
                <a:ea typeface="+mn-ea"/>
                <a:cs typeface="+mn-cs"/>
              </a:rPr>
              <a:t> de cette classe </a:t>
            </a:r>
            <a:r>
              <a:rPr lang="fr-FR" sz="1200" kern="1200" dirty="0" err="1" smtClean="0">
                <a:solidFill>
                  <a:schemeClr val="tx1"/>
                </a:solidFill>
                <a:effectLst/>
                <a:latin typeface="+mn-lt"/>
                <a:ea typeface="+mn-ea"/>
                <a:cs typeface="+mn-cs"/>
              </a:rPr>
              <a:t>thérapeutique</a:t>
            </a:r>
            <a:r>
              <a:rPr lang="fr-FR" sz="1200" kern="1200" dirty="0" smtClean="0">
                <a:solidFill>
                  <a:schemeClr val="tx1"/>
                </a:solidFill>
                <a:effectLst/>
                <a:latin typeface="+mn-lt"/>
                <a:ea typeface="+mn-ea"/>
                <a:cs typeface="+mn-cs"/>
              </a:rPr>
              <a:t>. Ils sont dus à l’action des anticholinergiques sur les </a:t>
            </a:r>
            <a:r>
              <a:rPr lang="fr-FR" sz="1200" kern="1200" dirty="0" err="1" smtClean="0">
                <a:solidFill>
                  <a:schemeClr val="tx1"/>
                </a:solidFill>
                <a:effectLst/>
                <a:latin typeface="+mn-lt"/>
                <a:ea typeface="+mn-ea"/>
                <a:cs typeface="+mn-cs"/>
              </a:rPr>
              <a:t>récep</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teurs</a:t>
            </a:r>
            <a:r>
              <a:rPr lang="fr-FR" sz="1200" kern="1200" dirty="0" smtClean="0">
                <a:solidFill>
                  <a:schemeClr val="tx1"/>
                </a:solidFill>
                <a:effectLst/>
                <a:latin typeface="+mn-lt"/>
                <a:ea typeface="+mn-ea"/>
                <a:cs typeface="+mn-cs"/>
              </a:rPr>
              <a:t> muscariniques </a:t>
            </a:r>
            <a:r>
              <a:rPr lang="fr-FR" sz="1200" kern="1200" dirty="0" err="1" smtClean="0">
                <a:solidFill>
                  <a:schemeClr val="tx1"/>
                </a:solidFill>
                <a:effectLst/>
                <a:latin typeface="+mn-lt"/>
                <a:ea typeface="+mn-ea"/>
                <a:cs typeface="+mn-cs"/>
              </a:rPr>
              <a:t>situés</a:t>
            </a:r>
            <a:r>
              <a:rPr lang="fr-FR" sz="1200" kern="1200" dirty="0" smtClean="0">
                <a:solidFill>
                  <a:schemeClr val="tx1"/>
                </a:solidFill>
                <a:effectLst/>
                <a:latin typeface="+mn-lt"/>
                <a:ea typeface="+mn-ea"/>
                <a:cs typeface="+mn-cs"/>
              </a:rPr>
              <a:t> dans tout l’organisme. Tous les anticholinergiques provoquaient jusqu’à deux fois plus d’effets secondaires que le placebo pour </a:t>
            </a:r>
            <a:r>
              <a:rPr lang="fr-FR" sz="1200" kern="1200" dirty="0" err="1" smtClean="0">
                <a:solidFill>
                  <a:schemeClr val="tx1"/>
                </a:solidFill>
                <a:effectLst/>
                <a:latin typeface="+mn-lt"/>
                <a:ea typeface="+mn-ea"/>
                <a:cs typeface="+mn-cs"/>
              </a:rPr>
              <a:t>Chapple</a:t>
            </a:r>
            <a:r>
              <a:rPr lang="fr-FR" sz="1200" kern="1200" dirty="0" smtClean="0">
                <a:solidFill>
                  <a:schemeClr val="tx1"/>
                </a:solidFill>
                <a:effectLst/>
                <a:latin typeface="+mn-lt"/>
                <a:ea typeface="+mn-ea"/>
                <a:cs typeface="+mn-cs"/>
              </a:rPr>
              <a:t> et </a:t>
            </a:r>
            <a:endParaRPr lang="fr-FR"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dirty="0" err="1" smtClean="0"/>
              <a:t>Oxybutinine</a:t>
            </a:r>
            <a:r>
              <a:rPr lang="fr-FR" dirty="0" smtClean="0"/>
              <a:t>: plus d’effets secondaire</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err="1" smtClean="0"/>
              <a:t>Trospium</a:t>
            </a:r>
            <a:r>
              <a:rPr lang="fr-FR" dirty="0" smtClean="0"/>
              <a:t>:</a:t>
            </a:r>
            <a:r>
              <a:rPr lang="fr-FR" baseline="0" dirty="0" smtClean="0"/>
              <a:t> moins d’effets secondaires</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Attention hypotension orthostatique chez le parkinson</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01696D36-0C11-FE42-9916-3EF49BE68188}" type="slidenum">
              <a:rPr lang="fr-FR" smtClean="0"/>
              <a:t>22</a:t>
            </a:fld>
            <a:endParaRPr lang="fr-FR"/>
          </a:p>
        </p:txBody>
      </p:sp>
    </p:spTree>
    <p:extLst>
      <p:ext uri="{BB962C8B-B14F-4D97-AF65-F5344CB8AC3E}">
        <p14:creationId xmlns:p14="http://schemas.microsoft.com/office/powerpoint/2010/main" val="350897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a:p>
            <a:r>
              <a:rPr lang="fr-FR" dirty="0" smtClean="0"/>
              <a:t>Les nombreux essais </a:t>
            </a:r>
            <a:r>
              <a:rPr lang="fr-FR" dirty="0" err="1" smtClean="0"/>
              <a:t>thérapeutiques</a:t>
            </a:r>
            <a:r>
              <a:rPr lang="fr-FR" dirty="0" smtClean="0"/>
              <a:t> disponibles </a:t>
            </a:r>
            <a:r>
              <a:rPr lang="fr-FR" dirty="0" err="1" smtClean="0"/>
              <a:t>concer</a:t>
            </a:r>
            <a:r>
              <a:rPr lang="fr-FR" dirty="0" smtClean="0"/>
              <a:t>- nant les anticholinergiques comparaient une formulation </a:t>
            </a:r>
            <a:r>
              <a:rPr lang="fr-FR" dirty="0" err="1" smtClean="0"/>
              <a:t>particulière</a:t>
            </a:r>
            <a:r>
              <a:rPr lang="fr-FR" dirty="0" smtClean="0"/>
              <a:t> (</a:t>
            </a:r>
            <a:r>
              <a:rPr lang="fr-FR" dirty="0" err="1" smtClean="0"/>
              <a:t>déterminée</a:t>
            </a:r>
            <a:r>
              <a:rPr lang="fr-FR" dirty="0" smtClean="0"/>
              <a:t> par son dosage, sa </a:t>
            </a:r>
            <a:r>
              <a:rPr lang="fr-FR" dirty="0" err="1" smtClean="0"/>
              <a:t>galénique</a:t>
            </a:r>
            <a:r>
              <a:rPr lang="fr-FR" dirty="0" smtClean="0"/>
              <a:t> et sa pharmacodynamique) </a:t>
            </a:r>
            <a:r>
              <a:rPr lang="fr-FR" dirty="0" err="1" smtClean="0"/>
              <a:t>tantôt</a:t>
            </a:r>
            <a:r>
              <a:rPr lang="fr-FR" dirty="0" smtClean="0"/>
              <a:t> au placebo, </a:t>
            </a:r>
            <a:r>
              <a:rPr lang="fr-FR" dirty="0" err="1" smtClean="0"/>
              <a:t>tantôt</a:t>
            </a:r>
            <a:r>
              <a:rPr lang="fr-FR" dirty="0" smtClean="0"/>
              <a:t> à une autre formulation, dans des </a:t>
            </a:r>
            <a:r>
              <a:rPr lang="fr-FR" dirty="0" err="1" smtClean="0"/>
              <a:t>études</a:t>
            </a:r>
            <a:r>
              <a:rPr lang="fr-FR" dirty="0" smtClean="0"/>
              <a:t> comparatives à deux, trois ou quatre bras. De fait, il n’existait pas de comparaison deux à deux des </a:t>
            </a:r>
            <a:r>
              <a:rPr lang="fr-FR" dirty="0" err="1" smtClean="0"/>
              <a:t>différentes</a:t>
            </a:r>
            <a:r>
              <a:rPr lang="fr-FR" dirty="0" smtClean="0"/>
              <a:t> </a:t>
            </a:r>
            <a:r>
              <a:rPr lang="fr-FR" dirty="0" err="1" smtClean="0"/>
              <a:t>présentations</a:t>
            </a:r>
            <a:r>
              <a:rPr lang="fr-FR" dirty="0" smtClean="0"/>
              <a:t> selon toutes les combi- </a:t>
            </a:r>
            <a:r>
              <a:rPr lang="fr-FR" dirty="0" err="1" smtClean="0"/>
              <a:t>naisons</a:t>
            </a:r>
            <a:r>
              <a:rPr lang="fr-FR" dirty="0" smtClean="0"/>
              <a:t> possibles dans la </a:t>
            </a:r>
            <a:r>
              <a:rPr lang="fr-FR" dirty="0" err="1" smtClean="0"/>
              <a:t>littérature</a:t>
            </a:r>
            <a:r>
              <a:rPr lang="fr-FR" dirty="0" smtClean="0"/>
              <a:t>. </a:t>
            </a:r>
          </a:p>
          <a:p>
            <a:r>
              <a:rPr lang="fr-FR" dirty="0" smtClean="0"/>
              <a:t>D’un point de vue </a:t>
            </a:r>
            <a:r>
              <a:rPr lang="fr-FR" dirty="0" err="1" smtClean="0"/>
              <a:t>théorique</a:t>
            </a:r>
            <a:r>
              <a:rPr lang="fr-FR" dirty="0" smtClean="0"/>
              <a:t>, le compromis permettant de prescrire l’anticholinergique </a:t>
            </a:r>
            <a:r>
              <a:rPr lang="fr-FR" dirty="0" err="1" smtClean="0"/>
              <a:t>idéal</a:t>
            </a:r>
            <a:r>
              <a:rPr lang="fr-FR" dirty="0" smtClean="0"/>
              <a:t> repose sur une </a:t>
            </a:r>
            <a:r>
              <a:rPr lang="fr-FR" dirty="0" err="1" smtClean="0"/>
              <a:t>efficacite</a:t>
            </a:r>
            <a:r>
              <a:rPr lang="fr-FR" dirty="0" smtClean="0"/>
              <a:t>́ optimale, </a:t>
            </a:r>
            <a:r>
              <a:rPr lang="fr-FR" dirty="0" err="1" smtClean="0"/>
              <a:t>associée</a:t>
            </a:r>
            <a:r>
              <a:rPr lang="fr-FR" dirty="0" smtClean="0"/>
              <a:t> à des effets secondaires les plus faibles possibles. </a:t>
            </a:r>
          </a:p>
          <a:p>
            <a:r>
              <a:rPr lang="fr-FR" dirty="0" smtClean="0"/>
              <a:t>Abandon en raison des </a:t>
            </a:r>
            <a:r>
              <a:rPr lang="fr-FR" dirty="0" err="1" smtClean="0"/>
              <a:t>effeis</a:t>
            </a:r>
            <a:r>
              <a:rPr lang="fr-FR" dirty="0" smtClean="0"/>
              <a:t> indésirables: seulement 36% des patients continuent le traitement à 1 an</a:t>
            </a:r>
          </a:p>
          <a:p>
            <a:r>
              <a:rPr lang="fr-FR" dirty="0" smtClean="0">
                <a:sym typeface="Wingdings"/>
              </a:rPr>
              <a:t> Critères de jugement objectifs faiblement </a:t>
            </a:r>
            <a:r>
              <a:rPr lang="fr-FR" dirty="0" err="1" smtClean="0">
                <a:sym typeface="Wingdings"/>
              </a:rPr>
              <a:t>corréles</a:t>
            </a:r>
            <a:r>
              <a:rPr lang="fr-FR" dirty="0" smtClean="0">
                <a:sym typeface="Wingdings"/>
              </a:rPr>
              <a:t> avec l’impression d’amélioration ou de guérison</a:t>
            </a:r>
          </a:p>
          <a:p>
            <a:r>
              <a:rPr lang="fr-FR" dirty="0" smtClean="0">
                <a:sym typeface="Wingdings"/>
              </a:rPr>
              <a:t>Aucun </a:t>
            </a:r>
            <a:r>
              <a:rPr lang="fr-FR" dirty="0" err="1" smtClean="0">
                <a:sym typeface="Wingdings"/>
              </a:rPr>
              <a:t>antimuscarinique</a:t>
            </a:r>
            <a:r>
              <a:rPr lang="fr-FR" dirty="0" smtClean="0">
                <a:sym typeface="Wingdings"/>
              </a:rPr>
              <a:t> n’est supérieur aux autre</a:t>
            </a:r>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fld id="{01696D36-0C11-FE42-9916-3EF49BE68188}" type="slidenum">
              <a:rPr lang="fr-FR" smtClean="0"/>
              <a:t>23</a:t>
            </a:fld>
            <a:endParaRPr lang="fr-FR"/>
          </a:p>
        </p:txBody>
      </p:sp>
    </p:spTree>
    <p:extLst>
      <p:ext uri="{BB962C8B-B14F-4D97-AF65-F5344CB8AC3E}">
        <p14:creationId xmlns:p14="http://schemas.microsoft.com/office/powerpoint/2010/main" val="260137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a:p>
            <a:r>
              <a:rPr lang="fr-FR" dirty="0" smtClean="0"/>
              <a:t>Les nombreux essais </a:t>
            </a:r>
            <a:r>
              <a:rPr lang="fr-FR" dirty="0" err="1" smtClean="0"/>
              <a:t>thérapeutiques</a:t>
            </a:r>
            <a:r>
              <a:rPr lang="fr-FR" dirty="0" smtClean="0"/>
              <a:t> disponibles </a:t>
            </a:r>
            <a:r>
              <a:rPr lang="fr-FR" dirty="0" err="1" smtClean="0"/>
              <a:t>concer</a:t>
            </a:r>
            <a:r>
              <a:rPr lang="fr-FR" dirty="0" smtClean="0"/>
              <a:t>- nant les anticholinergiques comparaient une formulation </a:t>
            </a:r>
            <a:r>
              <a:rPr lang="fr-FR" dirty="0" err="1" smtClean="0"/>
              <a:t>particulière</a:t>
            </a:r>
            <a:r>
              <a:rPr lang="fr-FR" dirty="0" smtClean="0"/>
              <a:t> (</a:t>
            </a:r>
            <a:r>
              <a:rPr lang="fr-FR" dirty="0" err="1" smtClean="0"/>
              <a:t>déterminée</a:t>
            </a:r>
            <a:r>
              <a:rPr lang="fr-FR" dirty="0" smtClean="0"/>
              <a:t> par son dosage, sa </a:t>
            </a:r>
            <a:r>
              <a:rPr lang="fr-FR" dirty="0" err="1" smtClean="0"/>
              <a:t>galénique</a:t>
            </a:r>
            <a:r>
              <a:rPr lang="fr-FR" dirty="0" smtClean="0"/>
              <a:t> et sa pharmacodynamique) </a:t>
            </a:r>
            <a:r>
              <a:rPr lang="fr-FR" dirty="0" err="1" smtClean="0"/>
              <a:t>tantôt</a:t>
            </a:r>
            <a:r>
              <a:rPr lang="fr-FR" dirty="0" smtClean="0"/>
              <a:t> au placebo, </a:t>
            </a:r>
            <a:r>
              <a:rPr lang="fr-FR" dirty="0" err="1" smtClean="0"/>
              <a:t>tantôt</a:t>
            </a:r>
            <a:r>
              <a:rPr lang="fr-FR" dirty="0" smtClean="0"/>
              <a:t> à une autre formulation, dans des </a:t>
            </a:r>
            <a:r>
              <a:rPr lang="fr-FR" dirty="0" err="1" smtClean="0"/>
              <a:t>études</a:t>
            </a:r>
            <a:r>
              <a:rPr lang="fr-FR" dirty="0" smtClean="0"/>
              <a:t> comparatives à deux, trois ou quatre bras. De fait, il n’existait pas de comparaison deux à deux des </a:t>
            </a:r>
            <a:r>
              <a:rPr lang="fr-FR" dirty="0" err="1" smtClean="0"/>
              <a:t>différentes</a:t>
            </a:r>
            <a:r>
              <a:rPr lang="fr-FR" dirty="0" smtClean="0"/>
              <a:t> </a:t>
            </a:r>
            <a:r>
              <a:rPr lang="fr-FR" dirty="0" err="1" smtClean="0"/>
              <a:t>présentations</a:t>
            </a:r>
            <a:r>
              <a:rPr lang="fr-FR" dirty="0" smtClean="0"/>
              <a:t> selon toutes les combi- </a:t>
            </a:r>
            <a:r>
              <a:rPr lang="fr-FR" dirty="0" err="1" smtClean="0"/>
              <a:t>naisons</a:t>
            </a:r>
            <a:r>
              <a:rPr lang="fr-FR" dirty="0" smtClean="0"/>
              <a:t> possibles dans la </a:t>
            </a:r>
            <a:r>
              <a:rPr lang="fr-FR" dirty="0" err="1" smtClean="0"/>
              <a:t>littérature</a:t>
            </a:r>
            <a:r>
              <a:rPr lang="fr-FR" dirty="0" smtClean="0"/>
              <a:t>. </a:t>
            </a:r>
          </a:p>
          <a:p>
            <a:r>
              <a:rPr lang="fr-FR" dirty="0" smtClean="0"/>
              <a:t>D’un point de vue </a:t>
            </a:r>
            <a:r>
              <a:rPr lang="fr-FR" dirty="0" err="1" smtClean="0"/>
              <a:t>théorique</a:t>
            </a:r>
            <a:r>
              <a:rPr lang="fr-FR" dirty="0" smtClean="0"/>
              <a:t>, le compromis permettant de prescrire l’anticholinergique </a:t>
            </a:r>
            <a:r>
              <a:rPr lang="fr-FR" dirty="0" err="1" smtClean="0"/>
              <a:t>idéal</a:t>
            </a:r>
            <a:r>
              <a:rPr lang="fr-FR" dirty="0" smtClean="0"/>
              <a:t> repose sur une </a:t>
            </a:r>
            <a:r>
              <a:rPr lang="fr-FR" dirty="0" err="1" smtClean="0"/>
              <a:t>efficacite</a:t>
            </a:r>
            <a:r>
              <a:rPr lang="fr-FR" dirty="0" smtClean="0"/>
              <a:t>́ optimale, </a:t>
            </a:r>
            <a:r>
              <a:rPr lang="fr-FR" dirty="0" err="1" smtClean="0"/>
              <a:t>associée</a:t>
            </a:r>
            <a:r>
              <a:rPr lang="fr-FR" dirty="0" smtClean="0"/>
              <a:t> à des effets secondaires les plus faibles possibles. </a:t>
            </a:r>
          </a:p>
          <a:p>
            <a:r>
              <a:rPr lang="fr-FR" dirty="0" smtClean="0"/>
              <a:t>Abandon en raison des </a:t>
            </a:r>
            <a:r>
              <a:rPr lang="fr-FR" dirty="0" err="1" smtClean="0"/>
              <a:t>effeis</a:t>
            </a:r>
            <a:r>
              <a:rPr lang="fr-FR" dirty="0" smtClean="0"/>
              <a:t> indésirables: seulement 36% des patients continuent le traitement à 1 an</a:t>
            </a:r>
          </a:p>
          <a:p>
            <a:r>
              <a:rPr lang="fr-FR" dirty="0" smtClean="0">
                <a:sym typeface="Wingdings"/>
              </a:rPr>
              <a:t> Critères de jugement objectifs faiblement </a:t>
            </a:r>
            <a:r>
              <a:rPr lang="fr-FR" dirty="0" err="1" smtClean="0">
                <a:sym typeface="Wingdings"/>
              </a:rPr>
              <a:t>corréles</a:t>
            </a:r>
            <a:r>
              <a:rPr lang="fr-FR" dirty="0" smtClean="0">
                <a:sym typeface="Wingdings"/>
              </a:rPr>
              <a:t> avec l’impression d’amélioration ou de guérison</a:t>
            </a:r>
          </a:p>
          <a:p>
            <a:r>
              <a:rPr lang="fr-FR" dirty="0" smtClean="0">
                <a:sym typeface="Wingdings"/>
              </a:rPr>
              <a:t>Aucun </a:t>
            </a:r>
            <a:r>
              <a:rPr lang="fr-FR" dirty="0" err="1" smtClean="0">
                <a:sym typeface="Wingdings"/>
              </a:rPr>
              <a:t>antimuscarinique</a:t>
            </a:r>
            <a:r>
              <a:rPr lang="fr-FR" dirty="0" smtClean="0">
                <a:sym typeface="Wingdings"/>
              </a:rPr>
              <a:t> n’est supérieur aux autre</a:t>
            </a:r>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fld id="{01696D36-0C11-FE42-9916-3EF49BE68188}" type="slidenum">
              <a:rPr lang="fr-FR" smtClean="0"/>
              <a:t>24</a:t>
            </a:fld>
            <a:endParaRPr lang="fr-FR"/>
          </a:p>
        </p:txBody>
      </p:sp>
    </p:spTree>
    <p:extLst>
      <p:ext uri="{BB962C8B-B14F-4D97-AF65-F5344CB8AC3E}">
        <p14:creationId xmlns:p14="http://schemas.microsoft.com/office/powerpoint/2010/main" val="260137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1696D36-0C11-FE42-9916-3EF49BE68188}" type="slidenum">
              <a:rPr lang="fr-FR" smtClean="0"/>
              <a:t>25</a:t>
            </a:fld>
            <a:endParaRPr lang="fr-FR"/>
          </a:p>
        </p:txBody>
      </p:sp>
    </p:spTree>
    <p:extLst>
      <p:ext uri="{BB962C8B-B14F-4D97-AF65-F5344CB8AC3E}">
        <p14:creationId xmlns:p14="http://schemas.microsoft.com/office/powerpoint/2010/main" val="260137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Master" Target="../slideMasters/slideMaster3.xml"/><Relationship Id="rId3" Type="http://schemas.openxmlformats.org/officeDocument/2006/relationships/image" Target="../media/image2.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D37E6F60-ABAF-1640-91E1-B41CC937A3E4}" type="datetimeFigureOut">
              <a:rPr lang="fr-FR" smtClean="0"/>
              <a:t>26/03/14</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15288519-AAE4-0740-9022-B37A7CA948DD}" type="slidenum">
              <a:rPr lang="fr-FR" smtClean="0"/>
              <a:t>‹#›</a:t>
            </a:fld>
            <a:endParaRPr lang="fr-FR"/>
          </a:p>
        </p:txBody>
      </p:sp>
    </p:spTree>
    <p:extLst>
      <p:ext uri="{BB962C8B-B14F-4D97-AF65-F5344CB8AC3E}">
        <p14:creationId xmlns:p14="http://schemas.microsoft.com/office/powerpoint/2010/main" val="2861470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D37E6F60-ABAF-1640-91E1-B41CC937A3E4}" type="datetimeFigureOut">
              <a:rPr lang="fr-FR" smtClean="0"/>
              <a:t>26/03/14</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15288519-AAE4-0740-9022-B37A7CA948DD}" type="slidenum">
              <a:rPr lang="fr-FR" smtClean="0"/>
              <a:t>‹#›</a:t>
            </a:fld>
            <a:endParaRPr lang="fr-FR"/>
          </a:p>
        </p:txBody>
      </p:sp>
    </p:spTree>
    <p:extLst>
      <p:ext uri="{BB962C8B-B14F-4D97-AF65-F5344CB8AC3E}">
        <p14:creationId xmlns:p14="http://schemas.microsoft.com/office/powerpoint/2010/main" val="1111640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D37E6F60-ABAF-1640-91E1-B41CC937A3E4}" type="datetimeFigureOut">
              <a:rPr lang="fr-FR" smtClean="0"/>
              <a:t>26/03/14</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15288519-AAE4-0740-9022-B37A7CA948DD}" type="slidenum">
              <a:rPr lang="fr-FR" smtClean="0"/>
              <a:t>‹#›</a:t>
            </a:fld>
            <a:endParaRPr lang="fr-FR"/>
          </a:p>
        </p:txBody>
      </p:sp>
    </p:spTree>
    <p:extLst>
      <p:ext uri="{BB962C8B-B14F-4D97-AF65-F5344CB8AC3E}">
        <p14:creationId xmlns:p14="http://schemas.microsoft.com/office/powerpoint/2010/main" val="597290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93C9EF15-099D-8047-9970-98228699B1AE}" type="datetimeFigureOut">
              <a:rPr lang="fr-FR" smtClean="0">
                <a:solidFill>
                  <a:prstClr val="black">
                    <a:tint val="75000"/>
                  </a:prstClr>
                </a:solidFill>
              </a:rPr>
              <a:pPr/>
              <a:t>26/03/14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4502F15-F141-AD4B-882C-8764C8CDA4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628543606"/>
      </p:ext>
    </p:extLst>
  </p:cSld>
  <p:clrMapOvr>
    <a:masterClrMapping/>
  </p:clrMapOvr>
  <p:transition xmlns:p14="http://schemas.microsoft.com/office/powerpoint/2010/mai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3C9EF15-099D-8047-9970-98228699B1AE}" type="datetimeFigureOut">
              <a:rPr lang="fr-FR" smtClean="0">
                <a:solidFill>
                  <a:prstClr val="black">
                    <a:tint val="75000"/>
                  </a:prstClr>
                </a:solidFill>
              </a:rPr>
              <a:pPr/>
              <a:t>26/03/14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4502F15-F141-AD4B-882C-8764C8CDA4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28790663"/>
      </p:ext>
    </p:extLst>
  </p:cSld>
  <p:clrMapOvr>
    <a:masterClrMapping/>
  </p:clrMapOvr>
  <p:transition xmlns:p14="http://schemas.microsoft.com/office/powerpoint/2010/mai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93C9EF15-099D-8047-9970-98228699B1AE}" type="datetimeFigureOut">
              <a:rPr lang="fr-FR" smtClean="0">
                <a:solidFill>
                  <a:prstClr val="black">
                    <a:tint val="75000"/>
                  </a:prstClr>
                </a:solidFill>
              </a:rPr>
              <a:pPr/>
              <a:t>26/03/14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4502F15-F141-AD4B-882C-8764C8CDA4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341901419"/>
      </p:ext>
    </p:extLst>
  </p:cSld>
  <p:clrMapOvr>
    <a:masterClrMapping/>
  </p:clrMapOvr>
  <p:transition xmlns:p14="http://schemas.microsoft.com/office/powerpoint/2010/mai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3C9EF15-099D-8047-9970-98228699B1AE}" type="datetimeFigureOut">
              <a:rPr lang="fr-FR" smtClean="0">
                <a:solidFill>
                  <a:prstClr val="black">
                    <a:tint val="75000"/>
                  </a:prstClr>
                </a:solidFill>
              </a:rPr>
              <a:pPr/>
              <a:t>26/03/14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44502F15-F141-AD4B-882C-8764C8CDA4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401066004"/>
      </p:ext>
    </p:extLst>
  </p:cSld>
  <p:clrMapOvr>
    <a:masterClrMapping/>
  </p:clrMapOvr>
  <p:transition xmlns:p14="http://schemas.microsoft.com/office/powerpoint/2010/mai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3C9EF15-099D-8047-9970-98228699B1AE}" type="datetimeFigureOut">
              <a:rPr lang="fr-FR" smtClean="0">
                <a:solidFill>
                  <a:prstClr val="black">
                    <a:tint val="75000"/>
                  </a:prstClr>
                </a:solidFill>
              </a:rPr>
              <a:pPr/>
              <a:t>26/03/14</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44502F15-F141-AD4B-882C-8764C8CDA4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605489583"/>
      </p:ext>
    </p:extLst>
  </p:cSld>
  <p:clrMapOvr>
    <a:masterClrMapping/>
  </p:clrMapOvr>
  <p:transition xmlns:p14="http://schemas.microsoft.com/office/powerpoint/2010/mai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93C9EF15-099D-8047-9970-98228699B1AE}" type="datetimeFigureOut">
              <a:rPr lang="fr-FR" smtClean="0">
                <a:solidFill>
                  <a:prstClr val="black">
                    <a:tint val="75000"/>
                  </a:prstClr>
                </a:solidFill>
              </a:rPr>
              <a:pPr/>
              <a:t>26/03/14</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44502F15-F141-AD4B-882C-8764C8CDA4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335827035"/>
      </p:ext>
    </p:extLst>
  </p:cSld>
  <p:clrMapOvr>
    <a:masterClrMapping/>
  </p:clrMapOvr>
  <p:transition xmlns:p14="http://schemas.microsoft.com/office/powerpoint/2010/mai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3C9EF15-099D-8047-9970-98228699B1AE}" type="datetimeFigureOut">
              <a:rPr lang="fr-FR" smtClean="0">
                <a:solidFill>
                  <a:prstClr val="black">
                    <a:tint val="75000"/>
                  </a:prstClr>
                </a:solidFill>
              </a:rPr>
              <a:pPr/>
              <a:t>26/03/14</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44502F15-F141-AD4B-882C-8764C8CDA4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240705515"/>
      </p:ext>
    </p:extLst>
  </p:cSld>
  <p:clrMapOvr>
    <a:masterClrMapping/>
  </p:clrMapOvr>
  <p:transition xmlns:p14="http://schemas.microsoft.com/office/powerpoint/2010/mai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3C9EF15-099D-8047-9970-98228699B1AE}" type="datetimeFigureOut">
              <a:rPr lang="fr-FR" smtClean="0">
                <a:solidFill>
                  <a:prstClr val="black">
                    <a:tint val="75000"/>
                  </a:prstClr>
                </a:solidFill>
              </a:rPr>
              <a:pPr/>
              <a:t>26/03/14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44502F15-F141-AD4B-882C-8764C8CDA4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740039595"/>
      </p:ext>
    </p:extLst>
  </p:cSld>
  <p:clrMapOvr>
    <a:masterClrMapping/>
  </p:clrMapOvr>
  <p:transition xmlns:p14="http://schemas.microsoft.com/office/powerpoint/2010/mai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D37E6F60-ABAF-1640-91E1-B41CC937A3E4}" type="datetimeFigureOut">
              <a:rPr lang="fr-FR" smtClean="0"/>
              <a:t>26/03/14</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15288519-AAE4-0740-9022-B37A7CA948DD}" type="slidenum">
              <a:rPr lang="fr-FR" smtClean="0"/>
              <a:t>‹#›</a:t>
            </a:fld>
            <a:endParaRPr lang="fr-FR"/>
          </a:p>
        </p:txBody>
      </p:sp>
    </p:spTree>
    <p:extLst>
      <p:ext uri="{BB962C8B-B14F-4D97-AF65-F5344CB8AC3E}">
        <p14:creationId xmlns:p14="http://schemas.microsoft.com/office/powerpoint/2010/main" val="708143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3C9EF15-099D-8047-9970-98228699B1AE}" type="datetimeFigureOut">
              <a:rPr lang="fr-FR" smtClean="0">
                <a:solidFill>
                  <a:prstClr val="black">
                    <a:tint val="75000"/>
                  </a:prstClr>
                </a:solidFill>
              </a:rPr>
              <a:pPr/>
              <a:t>26/03/14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44502F15-F141-AD4B-882C-8764C8CDA4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662899347"/>
      </p:ext>
    </p:extLst>
  </p:cSld>
  <p:clrMapOvr>
    <a:masterClrMapping/>
  </p:clrMapOvr>
  <p:transition xmlns:p14="http://schemas.microsoft.com/office/powerpoint/2010/mai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3C9EF15-099D-8047-9970-98228699B1AE}" type="datetimeFigureOut">
              <a:rPr lang="fr-FR" smtClean="0">
                <a:solidFill>
                  <a:prstClr val="black">
                    <a:tint val="75000"/>
                  </a:prstClr>
                </a:solidFill>
              </a:rPr>
              <a:pPr/>
              <a:t>26/03/14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4502F15-F141-AD4B-882C-8764C8CDA4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542273442"/>
      </p:ext>
    </p:extLst>
  </p:cSld>
  <p:clrMapOvr>
    <a:masterClrMapping/>
  </p:clrMapOvr>
  <p:transition xmlns:p14="http://schemas.microsoft.com/office/powerpoint/2010/mai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3C9EF15-099D-8047-9970-98228699B1AE}" type="datetimeFigureOut">
              <a:rPr lang="fr-FR" smtClean="0">
                <a:solidFill>
                  <a:prstClr val="black">
                    <a:tint val="75000"/>
                  </a:prstClr>
                </a:solidFill>
              </a:rPr>
              <a:pPr/>
              <a:t>26/03/14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4502F15-F141-AD4B-882C-8764C8CDA4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97469079"/>
      </p:ext>
    </p:extLst>
  </p:cSld>
  <p:clrMapOvr>
    <a:masterClrMapping/>
  </p:clrMapOvr>
  <p:transition xmlns:p14="http://schemas.microsoft.com/office/powerpoint/2010/mai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9 Triángulo rectángulo"/>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defRPr/>
            </a:pPr>
            <a:endParaRPr lang="en-US">
              <a:solidFill>
                <a:prstClr val="white"/>
              </a:solidFill>
            </a:endParaRPr>
          </a:p>
        </p:txBody>
      </p:sp>
      <p:grpSp>
        <p:nvGrpSpPr>
          <p:cNvPr id="5" name="1 Grupo"/>
          <p:cNvGrpSpPr>
            <a:grpSpLocks/>
          </p:cNvGrpSpPr>
          <p:nvPr/>
        </p:nvGrpSpPr>
        <p:grpSpPr bwMode="auto">
          <a:xfrm>
            <a:off x="-3175" y="4953000"/>
            <a:ext cx="9147175" cy="1911350"/>
            <a:chOff x="-3765" y="4832896"/>
            <a:chExt cx="9147765" cy="2032192"/>
          </a:xfrm>
        </p:grpSpPr>
        <p:sp>
          <p:nvSpPr>
            <p:cNvPr id="6" name="6 Forma libre"/>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defTabSz="914400">
                <a:defRPr/>
              </a:pPr>
              <a:endParaRPr lang="en-US">
                <a:solidFill>
                  <a:prstClr val="black"/>
                </a:solidFill>
              </a:endParaRPr>
            </a:p>
          </p:txBody>
        </p:sp>
        <p:sp>
          <p:nvSpPr>
            <p:cNvPr id="7" name="7 Forma libre"/>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defTabSz="914400">
                <a:defRPr/>
              </a:pPr>
              <a:endParaRPr lang="en-US">
                <a:solidFill>
                  <a:prstClr val="black"/>
                </a:solidFill>
              </a:endParaRPr>
            </a:p>
          </p:txBody>
        </p:sp>
        <p:sp>
          <p:nvSpPr>
            <p:cNvPr id="8"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defRPr/>
              </a:pPr>
              <a:endParaRPr lang="en-US">
                <a:solidFill>
                  <a:prstClr val="white"/>
                </a:solidFill>
              </a:endParaRPr>
            </a:p>
          </p:txBody>
        </p:sp>
        <p:cxnSp>
          <p:nvCxnSpPr>
            <p:cNvPr id="10"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8 Título"/>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s-ES" smtClean="0"/>
              <a:t>Haga clic para modificar el estilo de título del patrón</a:t>
            </a:r>
            <a:endParaRPr lang="en-US"/>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11" name="29 Marcador de fecha"/>
          <p:cNvSpPr>
            <a:spLocks noGrp="1"/>
          </p:cNvSpPr>
          <p:nvPr>
            <p:ph type="dt" sz="half" idx="10"/>
          </p:nvPr>
        </p:nvSpPr>
        <p:spPr/>
        <p:txBody>
          <a:bodyPr/>
          <a:lstStyle>
            <a:lvl1pPr fontAlgn="auto">
              <a:spcBef>
                <a:spcPts val="0"/>
              </a:spcBef>
              <a:spcAft>
                <a:spcPts val="0"/>
              </a:spcAft>
              <a:defRPr smtClean="0">
                <a:solidFill>
                  <a:srgbClr val="FFFFFF"/>
                </a:solidFill>
                <a:latin typeface="+mn-lt"/>
              </a:defRPr>
            </a:lvl1pPr>
            <a:extLst/>
          </a:lstStyle>
          <a:p>
            <a:pPr>
              <a:defRPr/>
            </a:pPr>
            <a:fld id="{0338A83A-7F0E-40E7-8DD2-19682444C755}" type="datetimeFigureOut">
              <a:rPr lang="fr-FR"/>
              <a:pPr>
                <a:defRPr/>
              </a:pPr>
              <a:t>26/03/14</a:t>
            </a:fld>
            <a:endParaRPr lang="fr-FR"/>
          </a:p>
        </p:txBody>
      </p:sp>
      <p:sp>
        <p:nvSpPr>
          <p:cNvPr id="12" name="18 Marcador de pie de página"/>
          <p:cNvSpPr>
            <a:spLocks noGrp="1"/>
          </p:cNvSpPr>
          <p:nvPr>
            <p:ph type="ftr" sz="quarter" idx="11"/>
          </p:nvPr>
        </p:nvSpPr>
        <p:spPr/>
        <p:txBody>
          <a:bodyPr/>
          <a:lstStyle>
            <a:lvl1pPr fontAlgn="auto">
              <a:spcBef>
                <a:spcPts val="0"/>
              </a:spcBef>
              <a:spcAft>
                <a:spcPts val="0"/>
              </a:spcAft>
              <a:defRPr>
                <a:solidFill>
                  <a:schemeClr val="accent1">
                    <a:tint val="20000"/>
                  </a:schemeClr>
                </a:solidFill>
                <a:latin typeface="+mn-lt"/>
              </a:defRPr>
            </a:lvl1pPr>
            <a:extLst/>
          </a:lstStyle>
          <a:p>
            <a:pPr>
              <a:defRPr/>
            </a:pPr>
            <a:endParaRPr lang="fr-FR">
              <a:solidFill>
                <a:srgbClr val="2DA2BF">
                  <a:tint val="20000"/>
                </a:srgbClr>
              </a:solidFill>
            </a:endParaRPr>
          </a:p>
        </p:txBody>
      </p:sp>
      <p:sp>
        <p:nvSpPr>
          <p:cNvPr id="13" name="26 Marcador de número de diapositiva"/>
          <p:cNvSpPr>
            <a:spLocks noGrp="1"/>
          </p:cNvSpPr>
          <p:nvPr>
            <p:ph type="sldNum" sz="quarter" idx="12"/>
          </p:nvPr>
        </p:nvSpPr>
        <p:spPr/>
        <p:txBody>
          <a:bodyPr/>
          <a:lstStyle>
            <a:lvl1pPr fontAlgn="auto">
              <a:spcBef>
                <a:spcPts val="0"/>
              </a:spcBef>
              <a:spcAft>
                <a:spcPts val="0"/>
              </a:spcAft>
              <a:defRPr smtClean="0">
                <a:solidFill>
                  <a:srgbClr val="FFFFFF"/>
                </a:solidFill>
                <a:latin typeface="+mn-lt"/>
              </a:defRPr>
            </a:lvl1pPr>
            <a:extLst/>
          </a:lstStyle>
          <a:p>
            <a:pPr>
              <a:defRPr/>
            </a:pPr>
            <a:fld id="{FBA658A1-7622-4C62-9DC8-EA583737D4FC}" type="slidenum">
              <a:rPr lang="fr-FR"/>
              <a:pPr>
                <a:defRPr/>
              </a:pPr>
              <a:t>‹#›</a:t>
            </a:fld>
            <a:endParaRPr lang="fr-FR"/>
          </a:p>
        </p:txBody>
      </p:sp>
    </p:spTree>
    <p:extLst>
      <p:ext uri="{BB962C8B-B14F-4D97-AF65-F5344CB8AC3E}">
        <p14:creationId xmlns:p14="http://schemas.microsoft.com/office/powerpoint/2010/main" val="862794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Título"/>
          <p:cNvSpPr>
            <a:spLocks noGrp="1"/>
          </p:cNvSpPr>
          <p:nvPr>
            <p:ph type="title"/>
          </p:nvPr>
        </p:nvSpPr>
        <p:spPr/>
        <p:txBody>
          <a:bodyPr rtlCol="0"/>
          <a:lstStyle>
            <a:extLst/>
          </a:lstStyle>
          <a:p>
            <a:r>
              <a:rPr lang="es-ES" smtClean="0"/>
              <a:t>Haga clic para modificar el estilo de título del patrón</a:t>
            </a:r>
            <a:endParaRPr lang="en-US"/>
          </a:p>
        </p:txBody>
      </p:sp>
      <p:sp>
        <p:nvSpPr>
          <p:cNvPr id="4" name="3 Marcador de fecha"/>
          <p:cNvSpPr>
            <a:spLocks noGrp="1"/>
          </p:cNvSpPr>
          <p:nvPr>
            <p:ph type="dt" sz="half" idx="10"/>
          </p:nvPr>
        </p:nvSpPr>
        <p:spPr/>
        <p:txBody>
          <a:bodyPr/>
          <a:lstStyle>
            <a:lvl1pPr fontAlgn="auto">
              <a:spcBef>
                <a:spcPts val="0"/>
              </a:spcBef>
              <a:spcAft>
                <a:spcPts val="0"/>
              </a:spcAft>
              <a:defRPr>
                <a:solidFill>
                  <a:schemeClr val="tx1"/>
                </a:solidFill>
                <a:latin typeface="+mn-lt"/>
              </a:defRPr>
            </a:lvl1pPr>
            <a:extLst/>
          </a:lstStyle>
          <a:p>
            <a:pPr>
              <a:defRPr/>
            </a:pPr>
            <a:fld id="{DFAE801E-91DA-40B1-9929-F2A2D23ABB2F}" type="datetimeFigureOut">
              <a:rPr lang="fr-FR">
                <a:solidFill>
                  <a:prstClr val="black"/>
                </a:solidFill>
              </a:rPr>
              <a:pPr>
                <a:defRPr/>
              </a:pPr>
              <a:t>26/03/14</a:t>
            </a:fld>
            <a:endParaRPr lang="fr-FR">
              <a:solidFill>
                <a:prstClr val="black"/>
              </a:solidFill>
            </a:endParaRPr>
          </a:p>
        </p:txBody>
      </p:sp>
      <p:sp>
        <p:nvSpPr>
          <p:cNvPr id="5" name="4 Marcador de pie de página"/>
          <p:cNvSpPr>
            <a:spLocks noGrp="1"/>
          </p:cNvSpPr>
          <p:nvPr>
            <p:ph type="ftr" sz="quarter" idx="11"/>
          </p:nvPr>
        </p:nvSpPr>
        <p:spPr/>
        <p:txBody>
          <a:bodyPr/>
          <a:lstStyle>
            <a:lvl1pPr fontAlgn="auto">
              <a:spcBef>
                <a:spcPts val="0"/>
              </a:spcBef>
              <a:spcAft>
                <a:spcPts val="0"/>
              </a:spcAft>
              <a:defRPr>
                <a:solidFill>
                  <a:schemeClr val="tx1"/>
                </a:solidFill>
                <a:latin typeface="+mn-lt"/>
              </a:defRPr>
            </a:lvl1pPr>
            <a:extLst/>
          </a:lstStyle>
          <a:p>
            <a:pPr>
              <a:defRPr/>
            </a:pPr>
            <a:endParaRPr lang="fr-FR">
              <a:solidFill>
                <a:prstClr val="black"/>
              </a:solidFill>
            </a:endParaRPr>
          </a:p>
        </p:txBody>
      </p:sp>
      <p:sp>
        <p:nvSpPr>
          <p:cNvPr id="6" name="5 Marcador de número de diapositiva"/>
          <p:cNvSpPr>
            <a:spLocks noGrp="1"/>
          </p:cNvSpPr>
          <p:nvPr>
            <p:ph type="sldNum" sz="quarter" idx="12"/>
          </p:nvPr>
        </p:nvSpPr>
        <p:spPr/>
        <p:txBody>
          <a:bodyPr/>
          <a:lstStyle>
            <a:lvl1pPr fontAlgn="auto">
              <a:spcBef>
                <a:spcPts val="0"/>
              </a:spcBef>
              <a:spcAft>
                <a:spcPts val="0"/>
              </a:spcAft>
              <a:defRPr>
                <a:solidFill>
                  <a:schemeClr val="tx1"/>
                </a:solidFill>
                <a:latin typeface="+mn-lt"/>
              </a:defRPr>
            </a:lvl1pPr>
            <a:extLst/>
          </a:lstStyle>
          <a:p>
            <a:pPr>
              <a:defRPr/>
            </a:pPr>
            <a:fld id="{E6689A8D-8700-4BEB-881D-FD9A8B1614DA}" type="slidenum">
              <a:rPr lang="fr-FR">
                <a:solidFill>
                  <a:prstClr val="black"/>
                </a:solidFill>
              </a:rPr>
              <a:pPr>
                <a:defRPr/>
              </a:pPr>
              <a:t>‹#›</a:t>
            </a:fld>
            <a:endParaRPr lang="fr-FR">
              <a:solidFill>
                <a:prstClr val="black"/>
              </a:solidFill>
            </a:endParaRPr>
          </a:p>
        </p:txBody>
      </p:sp>
    </p:spTree>
    <p:extLst>
      <p:ext uri="{BB962C8B-B14F-4D97-AF65-F5344CB8AC3E}">
        <p14:creationId xmlns:p14="http://schemas.microsoft.com/office/powerpoint/2010/main" val="1562229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1"/>
      </p:bgRef>
    </p:bg>
    <p:spTree>
      <p:nvGrpSpPr>
        <p:cNvPr id="1" name=""/>
        <p:cNvGrpSpPr/>
        <p:nvPr/>
      </p:nvGrpSpPr>
      <p:grpSpPr>
        <a:xfrm>
          <a:off x="0" y="0"/>
          <a:ext cx="0" cy="0"/>
          <a:chOff x="0" y="0"/>
          <a:chExt cx="0" cy="0"/>
        </a:xfrm>
      </p:grpSpPr>
      <p:sp>
        <p:nvSpPr>
          <p:cNvPr id="4" name="6 Cheurón"/>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defTabSz="914400">
              <a:defRPr/>
            </a:pPr>
            <a:endParaRPr lang="en-US">
              <a:solidFill>
                <a:prstClr val="white"/>
              </a:solidFill>
            </a:endParaRPr>
          </a:p>
        </p:txBody>
      </p:sp>
      <p:sp>
        <p:nvSpPr>
          <p:cNvPr id="5" name="7 Cheurón"/>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defTabSz="914400">
              <a:defRPr/>
            </a:pPr>
            <a:endParaRPr lang="en-US">
              <a:solidFill>
                <a:prstClr val="white"/>
              </a:solidFill>
            </a:endParaRPr>
          </a:p>
        </p:txBody>
      </p:sp>
      <p:sp>
        <p:nvSpPr>
          <p:cNvPr id="2" name="1 Título"/>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s-ES" smtClean="0"/>
              <a:t>Haga clic para modificar el estilo de texto del patrón</a:t>
            </a:r>
          </a:p>
        </p:txBody>
      </p:sp>
      <p:sp>
        <p:nvSpPr>
          <p:cNvPr id="6" name="3 Marcador de fecha"/>
          <p:cNvSpPr>
            <a:spLocks noGrp="1"/>
          </p:cNvSpPr>
          <p:nvPr>
            <p:ph type="dt" sz="half" idx="10"/>
          </p:nvPr>
        </p:nvSpPr>
        <p:spPr/>
        <p:txBody>
          <a:bodyPr/>
          <a:lstStyle>
            <a:lvl1pPr fontAlgn="auto">
              <a:spcBef>
                <a:spcPts val="0"/>
              </a:spcBef>
              <a:spcAft>
                <a:spcPts val="0"/>
              </a:spcAft>
              <a:defRPr>
                <a:solidFill>
                  <a:schemeClr val="tx1"/>
                </a:solidFill>
                <a:latin typeface="+mn-lt"/>
              </a:defRPr>
            </a:lvl1pPr>
            <a:extLst/>
          </a:lstStyle>
          <a:p>
            <a:pPr>
              <a:defRPr/>
            </a:pPr>
            <a:fld id="{C2A8828A-270F-47F6-BE50-73BE3DDF3DEA}" type="datetimeFigureOut">
              <a:rPr lang="fr-FR">
                <a:solidFill>
                  <a:prstClr val="white"/>
                </a:solidFill>
              </a:rPr>
              <a:pPr>
                <a:defRPr/>
              </a:pPr>
              <a:t>26/03/14</a:t>
            </a:fld>
            <a:endParaRPr lang="fr-FR">
              <a:solidFill>
                <a:prstClr val="white"/>
              </a:solidFill>
            </a:endParaRPr>
          </a:p>
        </p:txBody>
      </p:sp>
      <p:sp>
        <p:nvSpPr>
          <p:cNvPr id="7" name="4 Marcador de pie de página"/>
          <p:cNvSpPr>
            <a:spLocks noGrp="1"/>
          </p:cNvSpPr>
          <p:nvPr>
            <p:ph type="ftr" sz="quarter" idx="11"/>
          </p:nvPr>
        </p:nvSpPr>
        <p:spPr/>
        <p:txBody>
          <a:bodyPr/>
          <a:lstStyle>
            <a:lvl1pPr fontAlgn="auto">
              <a:spcBef>
                <a:spcPts val="0"/>
              </a:spcBef>
              <a:spcAft>
                <a:spcPts val="0"/>
              </a:spcAft>
              <a:defRPr>
                <a:solidFill>
                  <a:schemeClr val="tx1"/>
                </a:solidFill>
                <a:latin typeface="+mn-lt"/>
              </a:defRPr>
            </a:lvl1pPr>
            <a:extLst/>
          </a:lstStyle>
          <a:p>
            <a:pPr>
              <a:defRPr/>
            </a:pPr>
            <a:endParaRPr lang="fr-FR">
              <a:solidFill>
                <a:prstClr val="white"/>
              </a:solidFill>
            </a:endParaRPr>
          </a:p>
        </p:txBody>
      </p:sp>
      <p:sp>
        <p:nvSpPr>
          <p:cNvPr id="8" name="5 Marcador de número de diapositiva"/>
          <p:cNvSpPr>
            <a:spLocks noGrp="1"/>
          </p:cNvSpPr>
          <p:nvPr>
            <p:ph type="sldNum" sz="quarter" idx="12"/>
          </p:nvPr>
        </p:nvSpPr>
        <p:spPr/>
        <p:txBody>
          <a:bodyPr/>
          <a:lstStyle>
            <a:lvl1pPr fontAlgn="auto">
              <a:spcBef>
                <a:spcPts val="0"/>
              </a:spcBef>
              <a:spcAft>
                <a:spcPts val="0"/>
              </a:spcAft>
              <a:defRPr>
                <a:solidFill>
                  <a:schemeClr val="tx1"/>
                </a:solidFill>
                <a:latin typeface="+mn-lt"/>
              </a:defRPr>
            </a:lvl1pPr>
            <a:extLst/>
          </a:lstStyle>
          <a:p>
            <a:pPr>
              <a:defRPr/>
            </a:pPr>
            <a:fld id="{693BBD4E-2967-449B-992B-C857537E60E0}" type="slidenum">
              <a:rPr lang="fr-FR">
                <a:solidFill>
                  <a:prstClr val="white"/>
                </a:solidFill>
              </a:rPr>
              <a:pPr>
                <a:defRPr/>
              </a:pPr>
              <a:t>‹#›</a:t>
            </a:fld>
            <a:endParaRPr lang="fr-FR">
              <a:solidFill>
                <a:prstClr val="white"/>
              </a:solidFill>
            </a:endParaRPr>
          </a:p>
        </p:txBody>
      </p:sp>
    </p:spTree>
    <p:extLst>
      <p:ext uri="{BB962C8B-B14F-4D97-AF65-F5344CB8AC3E}">
        <p14:creationId xmlns:p14="http://schemas.microsoft.com/office/powerpoint/2010/main" val="220165523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bg>
      <p:bgRef idx="1002">
        <a:schemeClr val="bg1"/>
      </p:bgRef>
    </p:bg>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8" name="7 Título"/>
          <p:cNvSpPr>
            <a:spLocks noGrp="1"/>
          </p:cNvSpPr>
          <p:nvPr>
            <p:ph type="title"/>
          </p:nvPr>
        </p:nvSpPr>
        <p:spPr/>
        <p:txBody>
          <a:bodyPr rtlCol="0"/>
          <a:lstStyle>
            <a:extLst/>
          </a:lstStyle>
          <a:p>
            <a:r>
              <a:rPr lang="es-ES" smtClean="0"/>
              <a:t>Haga clic para modificar el estilo de título del patrón</a:t>
            </a:r>
            <a:endParaRPr lang="en-US"/>
          </a:p>
        </p:txBody>
      </p:sp>
      <p:sp>
        <p:nvSpPr>
          <p:cNvPr id="5" name="4 Marcador de fecha"/>
          <p:cNvSpPr>
            <a:spLocks noGrp="1"/>
          </p:cNvSpPr>
          <p:nvPr>
            <p:ph type="dt" sz="half" idx="10"/>
          </p:nvPr>
        </p:nvSpPr>
        <p:spPr/>
        <p:txBody>
          <a:bodyPr/>
          <a:lstStyle>
            <a:lvl1pPr fontAlgn="auto">
              <a:spcBef>
                <a:spcPts val="0"/>
              </a:spcBef>
              <a:spcAft>
                <a:spcPts val="0"/>
              </a:spcAft>
              <a:defRPr>
                <a:solidFill>
                  <a:schemeClr val="tx1"/>
                </a:solidFill>
                <a:latin typeface="+mn-lt"/>
              </a:defRPr>
            </a:lvl1pPr>
            <a:extLst/>
          </a:lstStyle>
          <a:p>
            <a:pPr>
              <a:defRPr/>
            </a:pPr>
            <a:fld id="{B22A9368-DAED-4C26-822E-9C76C03D1162}" type="datetimeFigureOut">
              <a:rPr lang="fr-FR">
                <a:solidFill>
                  <a:prstClr val="white"/>
                </a:solidFill>
              </a:rPr>
              <a:pPr>
                <a:defRPr/>
              </a:pPr>
              <a:t>26/03/14</a:t>
            </a:fld>
            <a:endParaRPr lang="fr-FR">
              <a:solidFill>
                <a:prstClr val="white"/>
              </a:solidFill>
            </a:endParaRPr>
          </a:p>
        </p:txBody>
      </p:sp>
      <p:sp>
        <p:nvSpPr>
          <p:cNvPr id="6" name="5 Marcador de pie de página"/>
          <p:cNvSpPr>
            <a:spLocks noGrp="1"/>
          </p:cNvSpPr>
          <p:nvPr>
            <p:ph type="ftr" sz="quarter" idx="11"/>
          </p:nvPr>
        </p:nvSpPr>
        <p:spPr/>
        <p:txBody>
          <a:bodyPr/>
          <a:lstStyle>
            <a:lvl1pPr fontAlgn="auto">
              <a:spcBef>
                <a:spcPts val="0"/>
              </a:spcBef>
              <a:spcAft>
                <a:spcPts val="0"/>
              </a:spcAft>
              <a:defRPr>
                <a:solidFill>
                  <a:schemeClr val="tx1"/>
                </a:solidFill>
                <a:latin typeface="+mn-lt"/>
              </a:defRPr>
            </a:lvl1pPr>
            <a:extLst/>
          </a:lstStyle>
          <a:p>
            <a:pPr>
              <a:defRPr/>
            </a:pPr>
            <a:endParaRPr lang="fr-FR">
              <a:solidFill>
                <a:prstClr val="white"/>
              </a:solidFill>
            </a:endParaRPr>
          </a:p>
        </p:txBody>
      </p:sp>
      <p:sp>
        <p:nvSpPr>
          <p:cNvPr id="7" name="6 Marcador de número de diapositiva"/>
          <p:cNvSpPr>
            <a:spLocks noGrp="1"/>
          </p:cNvSpPr>
          <p:nvPr>
            <p:ph type="sldNum" sz="quarter" idx="12"/>
          </p:nvPr>
        </p:nvSpPr>
        <p:spPr/>
        <p:txBody>
          <a:bodyPr/>
          <a:lstStyle>
            <a:lvl1pPr fontAlgn="auto">
              <a:spcBef>
                <a:spcPts val="0"/>
              </a:spcBef>
              <a:spcAft>
                <a:spcPts val="0"/>
              </a:spcAft>
              <a:defRPr>
                <a:solidFill>
                  <a:schemeClr val="tx1"/>
                </a:solidFill>
                <a:latin typeface="+mn-lt"/>
              </a:defRPr>
            </a:lvl1pPr>
            <a:extLst/>
          </a:lstStyle>
          <a:p>
            <a:pPr>
              <a:defRPr/>
            </a:pPr>
            <a:fld id="{345B95C8-F813-42A3-9669-D868747810C8}" type="slidenum">
              <a:rPr lang="fr-FR">
                <a:solidFill>
                  <a:prstClr val="white"/>
                </a:solidFill>
              </a:rPr>
              <a:pPr>
                <a:defRPr/>
              </a:pPr>
              <a:t>‹#›</a:t>
            </a:fld>
            <a:endParaRPr lang="fr-FR">
              <a:solidFill>
                <a:prstClr val="white"/>
              </a:solidFill>
            </a:endParaRPr>
          </a:p>
        </p:txBody>
      </p:sp>
    </p:spTree>
    <p:extLst>
      <p:ext uri="{BB962C8B-B14F-4D97-AF65-F5344CB8AC3E}">
        <p14:creationId xmlns:p14="http://schemas.microsoft.com/office/powerpoint/2010/main" val="1405529280"/>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lstStyle>
            <a:lvl1pPr>
              <a:defRPr/>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4" name="3 Marcador de texto"/>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5" name="4 Marcador de contenido"/>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lvl1pPr fontAlgn="auto">
              <a:spcBef>
                <a:spcPts val="0"/>
              </a:spcBef>
              <a:spcAft>
                <a:spcPts val="0"/>
              </a:spcAft>
              <a:defRPr>
                <a:solidFill>
                  <a:schemeClr val="tx1"/>
                </a:solidFill>
                <a:latin typeface="+mn-lt"/>
              </a:defRPr>
            </a:lvl1pPr>
            <a:extLst/>
          </a:lstStyle>
          <a:p>
            <a:pPr>
              <a:defRPr/>
            </a:pPr>
            <a:fld id="{907F46D4-D29B-48FA-87C2-7A4273280E2D}" type="datetimeFigureOut">
              <a:rPr lang="fr-FR">
                <a:solidFill>
                  <a:prstClr val="black"/>
                </a:solidFill>
              </a:rPr>
              <a:pPr>
                <a:defRPr/>
              </a:pPr>
              <a:t>26/03/14</a:t>
            </a:fld>
            <a:endParaRPr lang="fr-FR">
              <a:solidFill>
                <a:prstClr val="black"/>
              </a:solidFill>
            </a:endParaRPr>
          </a:p>
        </p:txBody>
      </p:sp>
      <p:sp>
        <p:nvSpPr>
          <p:cNvPr id="8" name="7 Marcador de pie de página"/>
          <p:cNvSpPr>
            <a:spLocks noGrp="1"/>
          </p:cNvSpPr>
          <p:nvPr>
            <p:ph type="ftr" sz="quarter" idx="11"/>
          </p:nvPr>
        </p:nvSpPr>
        <p:spPr/>
        <p:txBody>
          <a:bodyPr/>
          <a:lstStyle>
            <a:lvl1pPr fontAlgn="auto">
              <a:spcBef>
                <a:spcPts val="0"/>
              </a:spcBef>
              <a:spcAft>
                <a:spcPts val="0"/>
              </a:spcAft>
              <a:defRPr>
                <a:solidFill>
                  <a:schemeClr val="tx1"/>
                </a:solidFill>
                <a:latin typeface="+mn-lt"/>
              </a:defRPr>
            </a:lvl1pPr>
            <a:extLst/>
          </a:lstStyle>
          <a:p>
            <a:pPr>
              <a:defRPr/>
            </a:pPr>
            <a:endParaRPr lang="fr-FR">
              <a:solidFill>
                <a:prstClr val="black"/>
              </a:solidFill>
            </a:endParaRPr>
          </a:p>
        </p:txBody>
      </p:sp>
      <p:sp>
        <p:nvSpPr>
          <p:cNvPr id="9" name="8 Marcador de número de diapositiva"/>
          <p:cNvSpPr>
            <a:spLocks noGrp="1"/>
          </p:cNvSpPr>
          <p:nvPr>
            <p:ph type="sldNum" sz="quarter" idx="12"/>
          </p:nvPr>
        </p:nvSpPr>
        <p:spPr/>
        <p:txBody>
          <a:bodyPr/>
          <a:lstStyle>
            <a:lvl1pPr fontAlgn="auto">
              <a:spcBef>
                <a:spcPts val="0"/>
              </a:spcBef>
              <a:spcAft>
                <a:spcPts val="0"/>
              </a:spcAft>
              <a:defRPr>
                <a:solidFill>
                  <a:schemeClr val="tx1"/>
                </a:solidFill>
                <a:latin typeface="+mn-lt"/>
              </a:defRPr>
            </a:lvl1pPr>
            <a:extLst/>
          </a:lstStyle>
          <a:p>
            <a:pPr>
              <a:defRPr/>
            </a:pPr>
            <a:fld id="{BF0B7F13-C057-4F20-8F8E-E26EFF767807}" type="slidenum">
              <a:rPr lang="fr-FR">
                <a:solidFill>
                  <a:prstClr val="black"/>
                </a:solidFill>
              </a:rPr>
              <a:pPr>
                <a:defRPr/>
              </a:pPr>
              <a:t>‹#›</a:t>
            </a:fld>
            <a:endParaRPr lang="fr-FR">
              <a:solidFill>
                <a:prstClr val="black"/>
              </a:solidFill>
            </a:endParaRPr>
          </a:p>
        </p:txBody>
      </p:sp>
    </p:spTree>
    <p:extLst>
      <p:ext uri="{BB962C8B-B14F-4D97-AF65-F5344CB8AC3E}">
        <p14:creationId xmlns:p14="http://schemas.microsoft.com/office/powerpoint/2010/main" val="65088294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2">
        <a:schemeClr val="bg1"/>
      </p:bgRef>
    </p:bg>
    <p:spTree>
      <p:nvGrpSpPr>
        <p:cNvPr id="1" name=""/>
        <p:cNvGrpSpPr/>
        <p:nvPr/>
      </p:nvGrpSpPr>
      <p:grpSpPr>
        <a:xfrm>
          <a:off x="0" y="0"/>
          <a:ext cx="0" cy="0"/>
          <a:chOff x="0" y="0"/>
          <a:chExt cx="0" cy="0"/>
        </a:xfrm>
      </p:grpSpPr>
      <p:sp>
        <p:nvSpPr>
          <p:cNvPr id="6" name="5 Título"/>
          <p:cNvSpPr>
            <a:spLocks noGrp="1"/>
          </p:cNvSpPr>
          <p:nvPr>
            <p:ph type="title"/>
          </p:nvPr>
        </p:nvSpPr>
        <p:spPr/>
        <p:txBody>
          <a:bodyPr rtlCol="0"/>
          <a:lstStyle>
            <a:extLst/>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lvl1pPr fontAlgn="auto">
              <a:spcBef>
                <a:spcPts val="0"/>
              </a:spcBef>
              <a:spcAft>
                <a:spcPts val="0"/>
              </a:spcAft>
              <a:defRPr>
                <a:solidFill>
                  <a:schemeClr val="tx1"/>
                </a:solidFill>
                <a:latin typeface="+mn-lt"/>
              </a:defRPr>
            </a:lvl1pPr>
            <a:extLst/>
          </a:lstStyle>
          <a:p>
            <a:pPr>
              <a:defRPr/>
            </a:pPr>
            <a:fld id="{FCDA55F9-3340-41B4-843E-DA16750E6C55}" type="datetimeFigureOut">
              <a:rPr lang="fr-FR">
                <a:solidFill>
                  <a:prstClr val="white"/>
                </a:solidFill>
              </a:rPr>
              <a:pPr>
                <a:defRPr/>
              </a:pPr>
              <a:t>26/03/14</a:t>
            </a:fld>
            <a:endParaRPr lang="fr-FR">
              <a:solidFill>
                <a:prstClr val="white"/>
              </a:solidFill>
            </a:endParaRPr>
          </a:p>
        </p:txBody>
      </p:sp>
      <p:sp>
        <p:nvSpPr>
          <p:cNvPr id="4" name="3 Marcador de pie de página"/>
          <p:cNvSpPr>
            <a:spLocks noGrp="1"/>
          </p:cNvSpPr>
          <p:nvPr>
            <p:ph type="ftr" sz="quarter" idx="11"/>
          </p:nvPr>
        </p:nvSpPr>
        <p:spPr/>
        <p:txBody>
          <a:bodyPr/>
          <a:lstStyle>
            <a:lvl1pPr fontAlgn="auto">
              <a:spcBef>
                <a:spcPts val="0"/>
              </a:spcBef>
              <a:spcAft>
                <a:spcPts val="0"/>
              </a:spcAft>
              <a:defRPr>
                <a:solidFill>
                  <a:schemeClr val="tx1"/>
                </a:solidFill>
                <a:latin typeface="+mn-lt"/>
              </a:defRPr>
            </a:lvl1pPr>
            <a:extLst/>
          </a:lstStyle>
          <a:p>
            <a:pPr>
              <a:defRPr/>
            </a:pPr>
            <a:endParaRPr lang="fr-FR">
              <a:solidFill>
                <a:prstClr val="white"/>
              </a:solidFill>
            </a:endParaRPr>
          </a:p>
        </p:txBody>
      </p:sp>
      <p:sp>
        <p:nvSpPr>
          <p:cNvPr id="5" name="4 Marcador de número de diapositiva"/>
          <p:cNvSpPr>
            <a:spLocks noGrp="1"/>
          </p:cNvSpPr>
          <p:nvPr>
            <p:ph type="sldNum" sz="quarter" idx="12"/>
          </p:nvPr>
        </p:nvSpPr>
        <p:spPr/>
        <p:txBody>
          <a:bodyPr/>
          <a:lstStyle>
            <a:lvl1pPr fontAlgn="auto">
              <a:spcBef>
                <a:spcPts val="0"/>
              </a:spcBef>
              <a:spcAft>
                <a:spcPts val="0"/>
              </a:spcAft>
              <a:defRPr>
                <a:solidFill>
                  <a:schemeClr val="tx1"/>
                </a:solidFill>
                <a:latin typeface="+mn-lt"/>
              </a:defRPr>
            </a:lvl1pPr>
            <a:extLst/>
          </a:lstStyle>
          <a:p>
            <a:pPr>
              <a:defRPr/>
            </a:pPr>
            <a:fld id="{D8BCE075-05A5-4E2B-B117-2B99270F3403}" type="slidenum">
              <a:rPr lang="fr-FR">
                <a:solidFill>
                  <a:prstClr val="white"/>
                </a:solidFill>
              </a:rPr>
              <a:pPr>
                <a:defRPr/>
              </a:pPr>
              <a:t>‹#›</a:t>
            </a:fld>
            <a:endParaRPr lang="fr-FR">
              <a:solidFill>
                <a:prstClr val="white"/>
              </a:solidFill>
            </a:endParaRPr>
          </a:p>
        </p:txBody>
      </p:sp>
    </p:spTree>
    <p:extLst>
      <p:ext uri="{BB962C8B-B14F-4D97-AF65-F5344CB8AC3E}">
        <p14:creationId xmlns:p14="http://schemas.microsoft.com/office/powerpoint/2010/main" val="2727610100"/>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fontAlgn="auto">
              <a:spcBef>
                <a:spcPts val="0"/>
              </a:spcBef>
              <a:spcAft>
                <a:spcPts val="0"/>
              </a:spcAft>
              <a:defRPr>
                <a:solidFill>
                  <a:schemeClr val="tx1"/>
                </a:solidFill>
                <a:latin typeface="+mn-lt"/>
              </a:defRPr>
            </a:lvl1pPr>
            <a:extLst/>
          </a:lstStyle>
          <a:p>
            <a:pPr>
              <a:defRPr/>
            </a:pPr>
            <a:fld id="{13E506CB-83B4-43B2-8BFD-113CEDE84890}" type="datetimeFigureOut">
              <a:rPr lang="fr-FR">
                <a:solidFill>
                  <a:prstClr val="black"/>
                </a:solidFill>
              </a:rPr>
              <a:pPr>
                <a:defRPr/>
              </a:pPr>
              <a:t>26/03/14</a:t>
            </a:fld>
            <a:endParaRPr lang="fr-FR">
              <a:solidFill>
                <a:prstClr val="black"/>
              </a:solidFill>
            </a:endParaRPr>
          </a:p>
        </p:txBody>
      </p:sp>
      <p:sp>
        <p:nvSpPr>
          <p:cNvPr id="3" name="2 Marcador de pie de página"/>
          <p:cNvSpPr>
            <a:spLocks noGrp="1"/>
          </p:cNvSpPr>
          <p:nvPr>
            <p:ph type="ftr" sz="quarter" idx="11"/>
          </p:nvPr>
        </p:nvSpPr>
        <p:spPr/>
        <p:txBody>
          <a:bodyPr/>
          <a:lstStyle>
            <a:lvl1pPr fontAlgn="auto">
              <a:spcBef>
                <a:spcPts val="0"/>
              </a:spcBef>
              <a:spcAft>
                <a:spcPts val="0"/>
              </a:spcAft>
              <a:defRPr>
                <a:solidFill>
                  <a:schemeClr val="tx1"/>
                </a:solidFill>
                <a:latin typeface="+mn-lt"/>
              </a:defRPr>
            </a:lvl1pPr>
            <a:extLst/>
          </a:lstStyle>
          <a:p>
            <a:pPr>
              <a:defRPr/>
            </a:pPr>
            <a:endParaRPr lang="fr-FR">
              <a:solidFill>
                <a:prstClr val="black"/>
              </a:solidFill>
            </a:endParaRPr>
          </a:p>
        </p:txBody>
      </p:sp>
      <p:sp>
        <p:nvSpPr>
          <p:cNvPr id="4" name="3 Marcador de número de diapositiva"/>
          <p:cNvSpPr>
            <a:spLocks noGrp="1"/>
          </p:cNvSpPr>
          <p:nvPr>
            <p:ph type="sldNum" sz="quarter" idx="12"/>
          </p:nvPr>
        </p:nvSpPr>
        <p:spPr/>
        <p:txBody>
          <a:bodyPr/>
          <a:lstStyle>
            <a:lvl1pPr fontAlgn="auto">
              <a:spcBef>
                <a:spcPts val="0"/>
              </a:spcBef>
              <a:spcAft>
                <a:spcPts val="0"/>
              </a:spcAft>
              <a:defRPr>
                <a:solidFill>
                  <a:schemeClr val="tx1"/>
                </a:solidFill>
                <a:latin typeface="+mn-lt"/>
              </a:defRPr>
            </a:lvl1pPr>
            <a:extLst/>
          </a:lstStyle>
          <a:p>
            <a:pPr>
              <a:defRPr/>
            </a:pPr>
            <a:fld id="{0C48B3E2-9A37-4BCB-9FBD-DF183BA30521}" type="slidenum">
              <a:rPr lang="fr-FR">
                <a:solidFill>
                  <a:prstClr val="black"/>
                </a:solidFill>
              </a:rPr>
              <a:pPr>
                <a:defRPr/>
              </a:pPr>
              <a:t>‹#›</a:t>
            </a:fld>
            <a:endParaRPr lang="fr-FR">
              <a:solidFill>
                <a:prstClr val="black"/>
              </a:solidFill>
            </a:endParaRPr>
          </a:p>
        </p:txBody>
      </p:sp>
    </p:spTree>
    <p:extLst>
      <p:ext uri="{BB962C8B-B14F-4D97-AF65-F5344CB8AC3E}">
        <p14:creationId xmlns:p14="http://schemas.microsoft.com/office/powerpoint/2010/main" val="2633656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D37E6F60-ABAF-1640-91E1-B41CC937A3E4}" type="datetimeFigureOut">
              <a:rPr lang="fr-FR" smtClean="0"/>
              <a:t>26/03/14</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15288519-AAE4-0740-9022-B37A7CA948DD}" type="slidenum">
              <a:rPr lang="fr-FR" smtClean="0"/>
              <a:t>‹#›</a:t>
            </a:fld>
            <a:endParaRPr lang="fr-FR"/>
          </a:p>
        </p:txBody>
      </p:sp>
    </p:spTree>
    <p:extLst>
      <p:ext uri="{BB962C8B-B14F-4D97-AF65-F5344CB8AC3E}">
        <p14:creationId xmlns:p14="http://schemas.microsoft.com/office/powerpoint/2010/main" val="4102679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s-ES" smtClean="0"/>
              <a:t>Haga clic para modificar el estilo de título del patrón</a:t>
            </a:r>
            <a:endParaRPr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s-ES" smtClean="0"/>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lvl1pPr fontAlgn="auto">
              <a:spcBef>
                <a:spcPts val="0"/>
              </a:spcBef>
              <a:spcAft>
                <a:spcPts val="0"/>
              </a:spcAft>
              <a:defRPr>
                <a:solidFill>
                  <a:schemeClr val="tx1"/>
                </a:solidFill>
                <a:latin typeface="+mn-lt"/>
              </a:defRPr>
            </a:lvl1pPr>
            <a:extLst/>
          </a:lstStyle>
          <a:p>
            <a:pPr>
              <a:defRPr/>
            </a:pPr>
            <a:fld id="{BBBC4A1B-1CA9-43B8-93D1-C2B671B6EAC8}" type="datetimeFigureOut">
              <a:rPr lang="fr-FR">
                <a:solidFill>
                  <a:prstClr val="black"/>
                </a:solidFill>
              </a:rPr>
              <a:pPr>
                <a:defRPr/>
              </a:pPr>
              <a:t>26/03/14</a:t>
            </a:fld>
            <a:endParaRPr lang="fr-FR">
              <a:solidFill>
                <a:prstClr val="black"/>
              </a:solidFill>
            </a:endParaRPr>
          </a:p>
        </p:txBody>
      </p:sp>
      <p:sp>
        <p:nvSpPr>
          <p:cNvPr id="6" name="5 Marcador de pie de página"/>
          <p:cNvSpPr>
            <a:spLocks noGrp="1"/>
          </p:cNvSpPr>
          <p:nvPr>
            <p:ph type="ftr" sz="quarter" idx="11"/>
          </p:nvPr>
        </p:nvSpPr>
        <p:spPr/>
        <p:txBody>
          <a:bodyPr/>
          <a:lstStyle>
            <a:lvl1pPr fontAlgn="auto">
              <a:spcBef>
                <a:spcPts val="0"/>
              </a:spcBef>
              <a:spcAft>
                <a:spcPts val="0"/>
              </a:spcAft>
              <a:defRPr>
                <a:solidFill>
                  <a:schemeClr val="tx1"/>
                </a:solidFill>
                <a:latin typeface="+mn-lt"/>
              </a:defRPr>
            </a:lvl1pPr>
            <a:extLst/>
          </a:lstStyle>
          <a:p>
            <a:pPr>
              <a:defRPr/>
            </a:pPr>
            <a:endParaRPr lang="fr-FR">
              <a:solidFill>
                <a:prstClr val="black"/>
              </a:solidFill>
            </a:endParaRPr>
          </a:p>
        </p:txBody>
      </p:sp>
      <p:sp>
        <p:nvSpPr>
          <p:cNvPr id="7" name="6 Marcador de número de diapositiva"/>
          <p:cNvSpPr>
            <a:spLocks noGrp="1"/>
          </p:cNvSpPr>
          <p:nvPr>
            <p:ph type="sldNum" sz="quarter" idx="12"/>
          </p:nvPr>
        </p:nvSpPr>
        <p:spPr/>
        <p:txBody>
          <a:bodyPr/>
          <a:lstStyle>
            <a:lvl1pPr fontAlgn="auto">
              <a:spcBef>
                <a:spcPts val="0"/>
              </a:spcBef>
              <a:spcAft>
                <a:spcPts val="0"/>
              </a:spcAft>
              <a:defRPr>
                <a:solidFill>
                  <a:schemeClr val="tx1"/>
                </a:solidFill>
                <a:latin typeface="+mn-lt"/>
              </a:defRPr>
            </a:lvl1pPr>
            <a:extLst/>
          </a:lstStyle>
          <a:p>
            <a:pPr>
              <a:defRPr/>
            </a:pPr>
            <a:fld id="{1FAF73C4-F4C2-41E6-9A5E-F43D52D47E95}" type="slidenum">
              <a:rPr lang="fr-FR">
                <a:solidFill>
                  <a:prstClr val="black"/>
                </a:solidFill>
              </a:rPr>
              <a:pPr>
                <a:defRPr/>
              </a:pPr>
              <a:t>‹#›</a:t>
            </a:fld>
            <a:endParaRPr lang="fr-FR">
              <a:solidFill>
                <a:prstClr val="black"/>
              </a:solidFill>
            </a:endParaRPr>
          </a:p>
        </p:txBody>
      </p:sp>
    </p:spTree>
    <p:extLst>
      <p:ext uri="{BB962C8B-B14F-4D97-AF65-F5344CB8AC3E}">
        <p14:creationId xmlns:p14="http://schemas.microsoft.com/office/powerpoint/2010/main" val="170458980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5" name="7 Forma libre"/>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defTabSz="914400">
              <a:defRPr/>
            </a:pPr>
            <a:endParaRPr lang="en-US">
              <a:solidFill>
                <a:prstClr val="white"/>
              </a:solidFill>
            </a:endParaRPr>
          </a:p>
        </p:txBody>
      </p:sp>
      <p:sp>
        <p:nvSpPr>
          <p:cNvPr id="6" name="8 Forma libre"/>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defTabSz="914400">
              <a:defRPr/>
            </a:pPr>
            <a:endParaRPr lang="en-US">
              <a:solidFill>
                <a:prstClr val="white"/>
              </a:solidFill>
            </a:endParaRPr>
          </a:p>
        </p:txBody>
      </p:sp>
      <p:sp>
        <p:nvSpPr>
          <p:cNvPr id="7" name="9 Triángulo rectángulo"/>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defRPr/>
            </a:pPr>
            <a:endParaRPr lang="en-US">
              <a:solidFill>
                <a:prstClr val="white"/>
              </a:solidFill>
            </a:endParaRPr>
          </a:p>
        </p:txBody>
      </p:sp>
      <p:cxnSp>
        <p:nvCxnSpPr>
          <p:cNvPr id="8" name="10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11 Cheurón"/>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defTabSz="914400">
              <a:defRPr/>
            </a:pPr>
            <a:endParaRPr lang="en-US">
              <a:solidFill>
                <a:prstClr val="white"/>
              </a:solidFill>
            </a:endParaRPr>
          </a:p>
        </p:txBody>
      </p:sp>
      <p:sp>
        <p:nvSpPr>
          <p:cNvPr id="10" name="12 Cheurón"/>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defTabSz="914400">
              <a:defRPr/>
            </a:pPr>
            <a:endParaRPr lang="en-US">
              <a:solidFill>
                <a:prstClr val="white"/>
              </a:solidFill>
            </a:endParaRPr>
          </a:p>
        </p:txBody>
      </p:sp>
      <p:sp>
        <p:nvSpPr>
          <p:cNvPr id="4" name="3 Marcador de texto"/>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s-ES" smtClean="0"/>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s-ES" noProof="0" smtClean="0"/>
              <a:t>Haga clic en el icono para agregar una imagen</a:t>
            </a:r>
            <a:endParaRPr lang="en-US" noProof="0" dirty="0"/>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s-ES" smtClean="0"/>
              <a:t>Haga clic para modificar el estilo de título del patrón</a:t>
            </a:r>
            <a:endParaRPr lang="en-US"/>
          </a:p>
        </p:txBody>
      </p:sp>
      <p:sp>
        <p:nvSpPr>
          <p:cNvPr id="11" name="4 Marcador de fecha"/>
          <p:cNvSpPr>
            <a:spLocks noGrp="1"/>
          </p:cNvSpPr>
          <p:nvPr>
            <p:ph type="dt" sz="half" idx="10"/>
          </p:nvPr>
        </p:nvSpPr>
        <p:spPr/>
        <p:txBody>
          <a:bodyPr/>
          <a:lstStyle>
            <a:lvl1pPr fontAlgn="auto">
              <a:spcBef>
                <a:spcPts val="0"/>
              </a:spcBef>
              <a:spcAft>
                <a:spcPts val="0"/>
              </a:spcAft>
              <a:defRPr smtClean="0">
                <a:solidFill>
                  <a:schemeClr val="tx1"/>
                </a:solidFill>
                <a:latin typeface="+mn-lt"/>
              </a:defRPr>
            </a:lvl1pPr>
            <a:extLst/>
          </a:lstStyle>
          <a:p>
            <a:pPr>
              <a:defRPr/>
            </a:pPr>
            <a:fld id="{A5869DFA-0F6A-4E02-B01A-C3C08B37CD0B}" type="datetimeFigureOut">
              <a:rPr lang="fr-FR">
                <a:solidFill>
                  <a:prstClr val="white"/>
                </a:solidFill>
              </a:rPr>
              <a:pPr>
                <a:defRPr/>
              </a:pPr>
              <a:t>26/03/14</a:t>
            </a:fld>
            <a:endParaRPr lang="fr-FR">
              <a:solidFill>
                <a:prstClr val="white"/>
              </a:solidFill>
            </a:endParaRPr>
          </a:p>
        </p:txBody>
      </p:sp>
      <p:sp>
        <p:nvSpPr>
          <p:cNvPr id="12" name="5 Marcador de pie de página"/>
          <p:cNvSpPr>
            <a:spLocks noGrp="1"/>
          </p:cNvSpPr>
          <p:nvPr>
            <p:ph type="ftr" sz="quarter" idx="11"/>
          </p:nvPr>
        </p:nvSpPr>
        <p:spPr/>
        <p:txBody>
          <a:bodyPr/>
          <a:lstStyle>
            <a:lvl1pPr fontAlgn="auto">
              <a:spcBef>
                <a:spcPts val="0"/>
              </a:spcBef>
              <a:spcAft>
                <a:spcPts val="0"/>
              </a:spcAft>
              <a:defRPr>
                <a:solidFill>
                  <a:schemeClr val="tx1"/>
                </a:solidFill>
                <a:latin typeface="+mn-lt"/>
              </a:defRPr>
            </a:lvl1pPr>
            <a:extLst/>
          </a:lstStyle>
          <a:p>
            <a:pPr>
              <a:defRPr/>
            </a:pPr>
            <a:endParaRPr lang="fr-FR">
              <a:solidFill>
                <a:prstClr val="white"/>
              </a:solidFill>
            </a:endParaRPr>
          </a:p>
        </p:txBody>
      </p:sp>
      <p:sp>
        <p:nvSpPr>
          <p:cNvPr id="13" name="6 Marcador de número de diapositiva"/>
          <p:cNvSpPr>
            <a:spLocks noGrp="1"/>
          </p:cNvSpPr>
          <p:nvPr>
            <p:ph type="sldNum" sz="quarter" idx="12"/>
          </p:nvPr>
        </p:nvSpPr>
        <p:spPr/>
        <p:txBody>
          <a:bodyPr/>
          <a:lstStyle>
            <a:lvl1pPr fontAlgn="auto">
              <a:spcBef>
                <a:spcPts val="0"/>
              </a:spcBef>
              <a:spcAft>
                <a:spcPts val="0"/>
              </a:spcAft>
              <a:defRPr smtClean="0">
                <a:solidFill>
                  <a:schemeClr val="tx1"/>
                </a:solidFill>
                <a:latin typeface="+mn-lt"/>
              </a:defRPr>
            </a:lvl1pPr>
            <a:extLst/>
          </a:lstStyle>
          <a:p>
            <a:pPr>
              <a:defRPr/>
            </a:pPr>
            <a:fld id="{70D43FBE-5E19-44EC-A70B-DF918D966F59}" type="slidenum">
              <a:rPr lang="fr-FR">
                <a:solidFill>
                  <a:prstClr val="white"/>
                </a:solidFill>
              </a:rPr>
              <a:pPr>
                <a:defRPr/>
              </a:pPr>
              <a:t>‹#›</a:t>
            </a:fld>
            <a:endParaRPr lang="fr-FR">
              <a:solidFill>
                <a:prstClr val="white"/>
              </a:solidFill>
            </a:endParaRPr>
          </a:p>
        </p:txBody>
      </p:sp>
    </p:spTree>
    <p:extLst>
      <p:ext uri="{BB962C8B-B14F-4D97-AF65-F5344CB8AC3E}">
        <p14:creationId xmlns:p14="http://schemas.microsoft.com/office/powerpoint/2010/main" val="174901379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1481329"/>
            <a:ext cx="8229600" cy="4386071"/>
          </a:xfrm>
        </p:spPr>
        <p:txBody>
          <a:bodyPr vert="eaVert"/>
          <a:lstStyle>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fontAlgn="auto">
              <a:spcBef>
                <a:spcPts val="0"/>
              </a:spcBef>
              <a:spcAft>
                <a:spcPts val="0"/>
              </a:spcAft>
              <a:defRPr>
                <a:solidFill>
                  <a:schemeClr val="tx1"/>
                </a:solidFill>
                <a:latin typeface="+mn-lt"/>
              </a:defRPr>
            </a:lvl1pPr>
            <a:extLst/>
          </a:lstStyle>
          <a:p>
            <a:pPr>
              <a:defRPr/>
            </a:pPr>
            <a:fld id="{BA0956CF-B5E9-4EED-BFB1-AAA14377F270}" type="datetimeFigureOut">
              <a:rPr lang="fr-FR">
                <a:solidFill>
                  <a:prstClr val="black"/>
                </a:solidFill>
              </a:rPr>
              <a:pPr>
                <a:defRPr/>
              </a:pPr>
              <a:t>26/03/14</a:t>
            </a:fld>
            <a:endParaRPr lang="fr-FR">
              <a:solidFill>
                <a:prstClr val="black"/>
              </a:solidFill>
            </a:endParaRPr>
          </a:p>
        </p:txBody>
      </p:sp>
      <p:sp>
        <p:nvSpPr>
          <p:cNvPr id="5" name="4 Marcador de pie de página"/>
          <p:cNvSpPr>
            <a:spLocks noGrp="1"/>
          </p:cNvSpPr>
          <p:nvPr>
            <p:ph type="ftr" sz="quarter" idx="11"/>
          </p:nvPr>
        </p:nvSpPr>
        <p:spPr/>
        <p:txBody>
          <a:bodyPr/>
          <a:lstStyle>
            <a:lvl1pPr fontAlgn="auto">
              <a:spcBef>
                <a:spcPts val="0"/>
              </a:spcBef>
              <a:spcAft>
                <a:spcPts val="0"/>
              </a:spcAft>
              <a:defRPr>
                <a:solidFill>
                  <a:schemeClr val="tx1"/>
                </a:solidFill>
                <a:latin typeface="+mn-lt"/>
              </a:defRPr>
            </a:lvl1pPr>
            <a:extLst/>
          </a:lstStyle>
          <a:p>
            <a:pPr>
              <a:defRPr/>
            </a:pPr>
            <a:endParaRPr lang="fr-FR">
              <a:solidFill>
                <a:prstClr val="black"/>
              </a:solidFill>
            </a:endParaRPr>
          </a:p>
        </p:txBody>
      </p:sp>
      <p:sp>
        <p:nvSpPr>
          <p:cNvPr id="6" name="5 Marcador de número de diapositiva"/>
          <p:cNvSpPr>
            <a:spLocks noGrp="1"/>
          </p:cNvSpPr>
          <p:nvPr>
            <p:ph type="sldNum" sz="quarter" idx="12"/>
          </p:nvPr>
        </p:nvSpPr>
        <p:spPr/>
        <p:txBody>
          <a:bodyPr/>
          <a:lstStyle>
            <a:lvl1pPr fontAlgn="auto">
              <a:spcBef>
                <a:spcPts val="0"/>
              </a:spcBef>
              <a:spcAft>
                <a:spcPts val="0"/>
              </a:spcAft>
              <a:defRPr>
                <a:solidFill>
                  <a:schemeClr val="tx1"/>
                </a:solidFill>
                <a:latin typeface="+mn-lt"/>
              </a:defRPr>
            </a:lvl1pPr>
            <a:extLst/>
          </a:lstStyle>
          <a:p>
            <a:pPr>
              <a:defRPr/>
            </a:pPr>
            <a:fld id="{56B63A20-FB29-4C00-87C0-F2A29F586B51}" type="slidenum">
              <a:rPr lang="fr-FR">
                <a:solidFill>
                  <a:prstClr val="black"/>
                </a:solidFill>
              </a:rPr>
              <a:pPr>
                <a:defRPr/>
              </a:pPr>
              <a:t>‹#›</a:t>
            </a:fld>
            <a:endParaRPr lang="fr-FR">
              <a:solidFill>
                <a:prstClr val="black"/>
              </a:solidFill>
            </a:endParaRPr>
          </a:p>
        </p:txBody>
      </p:sp>
    </p:spTree>
    <p:extLst>
      <p:ext uri="{BB962C8B-B14F-4D97-AF65-F5344CB8AC3E}">
        <p14:creationId xmlns:p14="http://schemas.microsoft.com/office/powerpoint/2010/main" val="276014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44013" y="274640"/>
            <a:ext cx="1777470" cy="5592761"/>
          </a:xfrm>
        </p:spPr>
        <p:txBody>
          <a:bodyPr vert="eaVert"/>
          <a:lstStyle>
            <a:extLs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41"/>
            <a:ext cx="6324600" cy="5592760"/>
          </a:xfrm>
        </p:spPr>
        <p:txBody>
          <a:bodyPr vert="eaVert"/>
          <a:lstStyle>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fontAlgn="auto">
              <a:spcBef>
                <a:spcPts val="0"/>
              </a:spcBef>
              <a:spcAft>
                <a:spcPts val="0"/>
              </a:spcAft>
              <a:defRPr>
                <a:solidFill>
                  <a:schemeClr val="tx1"/>
                </a:solidFill>
                <a:latin typeface="+mn-lt"/>
              </a:defRPr>
            </a:lvl1pPr>
            <a:extLst/>
          </a:lstStyle>
          <a:p>
            <a:pPr>
              <a:defRPr/>
            </a:pPr>
            <a:fld id="{D3012EB4-FF39-431F-8CDC-52F8A66BA51E}" type="datetimeFigureOut">
              <a:rPr lang="fr-FR">
                <a:solidFill>
                  <a:prstClr val="black"/>
                </a:solidFill>
              </a:rPr>
              <a:pPr>
                <a:defRPr/>
              </a:pPr>
              <a:t>26/03/14</a:t>
            </a:fld>
            <a:endParaRPr lang="fr-FR">
              <a:solidFill>
                <a:prstClr val="black"/>
              </a:solidFill>
            </a:endParaRPr>
          </a:p>
        </p:txBody>
      </p:sp>
      <p:sp>
        <p:nvSpPr>
          <p:cNvPr id="5" name="4 Marcador de pie de página"/>
          <p:cNvSpPr>
            <a:spLocks noGrp="1"/>
          </p:cNvSpPr>
          <p:nvPr>
            <p:ph type="ftr" sz="quarter" idx="11"/>
          </p:nvPr>
        </p:nvSpPr>
        <p:spPr/>
        <p:txBody>
          <a:bodyPr/>
          <a:lstStyle>
            <a:lvl1pPr fontAlgn="auto">
              <a:spcBef>
                <a:spcPts val="0"/>
              </a:spcBef>
              <a:spcAft>
                <a:spcPts val="0"/>
              </a:spcAft>
              <a:defRPr>
                <a:solidFill>
                  <a:schemeClr val="tx1"/>
                </a:solidFill>
                <a:latin typeface="+mn-lt"/>
              </a:defRPr>
            </a:lvl1pPr>
            <a:extLst/>
          </a:lstStyle>
          <a:p>
            <a:pPr>
              <a:defRPr/>
            </a:pPr>
            <a:endParaRPr lang="fr-FR">
              <a:solidFill>
                <a:prstClr val="black"/>
              </a:solidFill>
            </a:endParaRPr>
          </a:p>
        </p:txBody>
      </p:sp>
      <p:sp>
        <p:nvSpPr>
          <p:cNvPr id="6" name="5 Marcador de número de diapositiva"/>
          <p:cNvSpPr>
            <a:spLocks noGrp="1"/>
          </p:cNvSpPr>
          <p:nvPr>
            <p:ph type="sldNum" sz="quarter" idx="12"/>
          </p:nvPr>
        </p:nvSpPr>
        <p:spPr/>
        <p:txBody>
          <a:bodyPr/>
          <a:lstStyle>
            <a:lvl1pPr fontAlgn="auto">
              <a:spcBef>
                <a:spcPts val="0"/>
              </a:spcBef>
              <a:spcAft>
                <a:spcPts val="0"/>
              </a:spcAft>
              <a:defRPr>
                <a:solidFill>
                  <a:schemeClr val="tx1"/>
                </a:solidFill>
                <a:latin typeface="+mn-lt"/>
              </a:defRPr>
            </a:lvl1pPr>
            <a:extLst/>
          </a:lstStyle>
          <a:p>
            <a:pPr>
              <a:defRPr/>
            </a:pPr>
            <a:fld id="{1580689E-8857-4F42-BEF9-DD52572241F0}" type="slidenum">
              <a:rPr lang="fr-FR">
                <a:solidFill>
                  <a:prstClr val="black"/>
                </a:solidFill>
              </a:rPr>
              <a:pPr>
                <a:defRPr/>
              </a:pPr>
              <a:t>‹#›</a:t>
            </a:fld>
            <a:endParaRPr lang="fr-FR">
              <a:solidFill>
                <a:prstClr val="black"/>
              </a:solidFill>
            </a:endParaRPr>
          </a:p>
        </p:txBody>
      </p:sp>
    </p:spTree>
    <p:extLst>
      <p:ext uri="{BB962C8B-B14F-4D97-AF65-F5344CB8AC3E}">
        <p14:creationId xmlns:p14="http://schemas.microsoft.com/office/powerpoint/2010/main" val="3697904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fld id="{D37E6F60-ABAF-1640-91E1-B41CC937A3E4}" type="datetimeFigureOut">
              <a:rPr lang="fr-FR" smtClean="0"/>
              <a:t>26/03/14</a:t>
            </a:fld>
            <a:endParaRPr lang="fr-FR"/>
          </a:p>
        </p:txBody>
      </p:sp>
      <p:sp>
        <p:nvSpPr>
          <p:cNvPr id="6" name="Espace réservé du pied de page 4"/>
          <p:cNvSpPr>
            <a:spLocks noGrp="1"/>
          </p:cNvSpPr>
          <p:nvPr>
            <p:ph type="ftr" sz="quarter" idx="11"/>
          </p:nvPr>
        </p:nvSpPr>
        <p:spPr/>
        <p:txBody>
          <a:bodyPr/>
          <a:lstStyle>
            <a:lvl1pPr>
              <a:defRPr/>
            </a:lvl1pPr>
          </a:lstStyle>
          <a:p>
            <a:endParaRPr lang="fr-FR"/>
          </a:p>
        </p:txBody>
      </p:sp>
      <p:sp>
        <p:nvSpPr>
          <p:cNvPr id="7" name="Espace réservé du numéro de diapositive 5"/>
          <p:cNvSpPr>
            <a:spLocks noGrp="1"/>
          </p:cNvSpPr>
          <p:nvPr>
            <p:ph type="sldNum" sz="quarter" idx="12"/>
          </p:nvPr>
        </p:nvSpPr>
        <p:spPr/>
        <p:txBody>
          <a:bodyPr/>
          <a:lstStyle>
            <a:lvl1pPr>
              <a:defRPr/>
            </a:lvl1pPr>
          </a:lstStyle>
          <a:p>
            <a:fld id="{15288519-AAE4-0740-9022-B37A7CA948DD}" type="slidenum">
              <a:rPr lang="fr-FR" smtClean="0"/>
              <a:t>‹#›</a:t>
            </a:fld>
            <a:endParaRPr lang="fr-FR"/>
          </a:p>
        </p:txBody>
      </p:sp>
    </p:spTree>
    <p:extLst>
      <p:ext uri="{BB962C8B-B14F-4D97-AF65-F5344CB8AC3E}">
        <p14:creationId xmlns:p14="http://schemas.microsoft.com/office/powerpoint/2010/main" val="3468310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fld id="{D37E6F60-ABAF-1640-91E1-B41CC937A3E4}" type="datetimeFigureOut">
              <a:rPr lang="fr-FR" smtClean="0"/>
              <a:t>26/03/14</a:t>
            </a:fld>
            <a:endParaRPr lang="fr-FR"/>
          </a:p>
        </p:txBody>
      </p:sp>
      <p:sp>
        <p:nvSpPr>
          <p:cNvPr id="8" name="Espace réservé du pied de page 4"/>
          <p:cNvSpPr>
            <a:spLocks noGrp="1"/>
          </p:cNvSpPr>
          <p:nvPr>
            <p:ph type="ftr" sz="quarter" idx="11"/>
          </p:nvPr>
        </p:nvSpPr>
        <p:spPr/>
        <p:txBody>
          <a:bodyPr/>
          <a:lstStyle>
            <a:lvl1pPr>
              <a:defRPr/>
            </a:lvl1pPr>
          </a:lstStyle>
          <a:p>
            <a:endParaRPr lang="fr-FR"/>
          </a:p>
        </p:txBody>
      </p:sp>
      <p:sp>
        <p:nvSpPr>
          <p:cNvPr id="9" name="Espace réservé du numéro de diapositive 5"/>
          <p:cNvSpPr>
            <a:spLocks noGrp="1"/>
          </p:cNvSpPr>
          <p:nvPr>
            <p:ph type="sldNum" sz="quarter" idx="12"/>
          </p:nvPr>
        </p:nvSpPr>
        <p:spPr/>
        <p:txBody>
          <a:bodyPr/>
          <a:lstStyle>
            <a:lvl1pPr>
              <a:defRPr/>
            </a:lvl1pPr>
          </a:lstStyle>
          <a:p>
            <a:fld id="{15288519-AAE4-0740-9022-B37A7CA948DD}" type="slidenum">
              <a:rPr lang="fr-FR" smtClean="0"/>
              <a:t>‹#›</a:t>
            </a:fld>
            <a:endParaRPr lang="fr-FR"/>
          </a:p>
        </p:txBody>
      </p:sp>
    </p:spTree>
    <p:extLst>
      <p:ext uri="{BB962C8B-B14F-4D97-AF65-F5344CB8AC3E}">
        <p14:creationId xmlns:p14="http://schemas.microsoft.com/office/powerpoint/2010/main" val="255489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3"/>
          <p:cNvSpPr>
            <a:spLocks noGrp="1"/>
          </p:cNvSpPr>
          <p:nvPr>
            <p:ph type="dt" sz="half" idx="10"/>
          </p:nvPr>
        </p:nvSpPr>
        <p:spPr/>
        <p:txBody>
          <a:bodyPr/>
          <a:lstStyle>
            <a:lvl1pPr>
              <a:defRPr/>
            </a:lvl1pPr>
          </a:lstStyle>
          <a:p>
            <a:fld id="{D37E6F60-ABAF-1640-91E1-B41CC937A3E4}" type="datetimeFigureOut">
              <a:rPr lang="fr-FR" smtClean="0"/>
              <a:t>26/03/14</a:t>
            </a:fld>
            <a:endParaRPr lang="fr-FR"/>
          </a:p>
        </p:txBody>
      </p:sp>
      <p:sp>
        <p:nvSpPr>
          <p:cNvPr id="4" name="Espace réservé du pied de page 4"/>
          <p:cNvSpPr>
            <a:spLocks noGrp="1"/>
          </p:cNvSpPr>
          <p:nvPr>
            <p:ph type="ftr" sz="quarter" idx="11"/>
          </p:nvPr>
        </p:nvSpPr>
        <p:spPr/>
        <p:txBody>
          <a:bodyPr/>
          <a:lstStyle>
            <a:lvl1pPr>
              <a:defRPr/>
            </a:lvl1pPr>
          </a:lstStyle>
          <a:p>
            <a:endParaRPr lang="fr-FR"/>
          </a:p>
        </p:txBody>
      </p:sp>
      <p:sp>
        <p:nvSpPr>
          <p:cNvPr id="5" name="Espace réservé du numéro de diapositive 5"/>
          <p:cNvSpPr>
            <a:spLocks noGrp="1"/>
          </p:cNvSpPr>
          <p:nvPr>
            <p:ph type="sldNum" sz="quarter" idx="12"/>
          </p:nvPr>
        </p:nvSpPr>
        <p:spPr/>
        <p:txBody>
          <a:bodyPr/>
          <a:lstStyle>
            <a:lvl1pPr>
              <a:defRPr/>
            </a:lvl1pPr>
          </a:lstStyle>
          <a:p>
            <a:fld id="{15288519-AAE4-0740-9022-B37A7CA948DD}" type="slidenum">
              <a:rPr lang="fr-FR" smtClean="0"/>
              <a:t>‹#›</a:t>
            </a:fld>
            <a:endParaRPr lang="fr-FR"/>
          </a:p>
        </p:txBody>
      </p:sp>
    </p:spTree>
    <p:extLst>
      <p:ext uri="{BB962C8B-B14F-4D97-AF65-F5344CB8AC3E}">
        <p14:creationId xmlns:p14="http://schemas.microsoft.com/office/powerpoint/2010/main" val="1329265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D37E6F60-ABAF-1640-91E1-B41CC937A3E4}" type="datetimeFigureOut">
              <a:rPr lang="fr-FR" smtClean="0"/>
              <a:t>26/03/14</a:t>
            </a:fld>
            <a:endParaRPr lang="fr-FR"/>
          </a:p>
        </p:txBody>
      </p:sp>
      <p:sp>
        <p:nvSpPr>
          <p:cNvPr id="3" name="Espace réservé du pied de page 4"/>
          <p:cNvSpPr>
            <a:spLocks noGrp="1"/>
          </p:cNvSpPr>
          <p:nvPr>
            <p:ph type="ftr" sz="quarter" idx="11"/>
          </p:nvPr>
        </p:nvSpPr>
        <p:spPr/>
        <p:txBody>
          <a:bodyPr/>
          <a:lstStyle>
            <a:lvl1pPr>
              <a:defRPr/>
            </a:lvl1pPr>
          </a:lstStyle>
          <a:p>
            <a:endParaRPr lang="fr-FR"/>
          </a:p>
        </p:txBody>
      </p:sp>
      <p:sp>
        <p:nvSpPr>
          <p:cNvPr id="4" name="Espace réservé du numéro de diapositive 5"/>
          <p:cNvSpPr>
            <a:spLocks noGrp="1"/>
          </p:cNvSpPr>
          <p:nvPr>
            <p:ph type="sldNum" sz="quarter" idx="12"/>
          </p:nvPr>
        </p:nvSpPr>
        <p:spPr/>
        <p:txBody>
          <a:bodyPr/>
          <a:lstStyle>
            <a:lvl1pPr>
              <a:defRPr/>
            </a:lvl1pPr>
          </a:lstStyle>
          <a:p>
            <a:fld id="{15288519-AAE4-0740-9022-B37A7CA948DD}" type="slidenum">
              <a:rPr lang="fr-FR" smtClean="0"/>
              <a:t>‹#›</a:t>
            </a:fld>
            <a:endParaRPr lang="fr-FR"/>
          </a:p>
        </p:txBody>
      </p:sp>
    </p:spTree>
    <p:extLst>
      <p:ext uri="{BB962C8B-B14F-4D97-AF65-F5344CB8AC3E}">
        <p14:creationId xmlns:p14="http://schemas.microsoft.com/office/powerpoint/2010/main" val="408932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D37E6F60-ABAF-1640-91E1-B41CC937A3E4}" type="datetimeFigureOut">
              <a:rPr lang="fr-FR" smtClean="0"/>
              <a:t>26/03/14</a:t>
            </a:fld>
            <a:endParaRPr lang="fr-FR"/>
          </a:p>
        </p:txBody>
      </p:sp>
      <p:sp>
        <p:nvSpPr>
          <p:cNvPr id="6" name="Espace réservé du pied de page 4"/>
          <p:cNvSpPr>
            <a:spLocks noGrp="1"/>
          </p:cNvSpPr>
          <p:nvPr>
            <p:ph type="ftr" sz="quarter" idx="11"/>
          </p:nvPr>
        </p:nvSpPr>
        <p:spPr/>
        <p:txBody>
          <a:bodyPr/>
          <a:lstStyle>
            <a:lvl1pPr>
              <a:defRPr/>
            </a:lvl1pPr>
          </a:lstStyle>
          <a:p>
            <a:endParaRPr lang="fr-FR"/>
          </a:p>
        </p:txBody>
      </p:sp>
      <p:sp>
        <p:nvSpPr>
          <p:cNvPr id="7" name="Espace réservé du numéro de diapositive 5"/>
          <p:cNvSpPr>
            <a:spLocks noGrp="1"/>
          </p:cNvSpPr>
          <p:nvPr>
            <p:ph type="sldNum" sz="quarter" idx="12"/>
          </p:nvPr>
        </p:nvSpPr>
        <p:spPr/>
        <p:txBody>
          <a:bodyPr/>
          <a:lstStyle>
            <a:lvl1pPr>
              <a:defRPr/>
            </a:lvl1pPr>
          </a:lstStyle>
          <a:p>
            <a:fld id="{15288519-AAE4-0740-9022-B37A7CA948DD}" type="slidenum">
              <a:rPr lang="fr-FR" smtClean="0"/>
              <a:t>‹#›</a:t>
            </a:fld>
            <a:endParaRPr lang="fr-FR"/>
          </a:p>
        </p:txBody>
      </p:sp>
    </p:spTree>
    <p:extLst>
      <p:ext uri="{BB962C8B-B14F-4D97-AF65-F5344CB8AC3E}">
        <p14:creationId xmlns:p14="http://schemas.microsoft.com/office/powerpoint/2010/main" val="1390534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D37E6F60-ABAF-1640-91E1-B41CC937A3E4}" type="datetimeFigureOut">
              <a:rPr lang="fr-FR" smtClean="0"/>
              <a:t>26/03/14</a:t>
            </a:fld>
            <a:endParaRPr lang="fr-FR"/>
          </a:p>
        </p:txBody>
      </p:sp>
      <p:sp>
        <p:nvSpPr>
          <p:cNvPr id="6" name="Espace réservé du pied de page 4"/>
          <p:cNvSpPr>
            <a:spLocks noGrp="1"/>
          </p:cNvSpPr>
          <p:nvPr>
            <p:ph type="ftr" sz="quarter" idx="11"/>
          </p:nvPr>
        </p:nvSpPr>
        <p:spPr/>
        <p:txBody>
          <a:bodyPr/>
          <a:lstStyle>
            <a:lvl1pPr>
              <a:defRPr/>
            </a:lvl1pPr>
          </a:lstStyle>
          <a:p>
            <a:endParaRPr lang="fr-FR"/>
          </a:p>
        </p:txBody>
      </p:sp>
      <p:sp>
        <p:nvSpPr>
          <p:cNvPr id="7" name="Espace réservé du numéro de diapositive 5"/>
          <p:cNvSpPr>
            <a:spLocks noGrp="1"/>
          </p:cNvSpPr>
          <p:nvPr>
            <p:ph type="sldNum" sz="quarter" idx="12"/>
          </p:nvPr>
        </p:nvSpPr>
        <p:spPr/>
        <p:txBody>
          <a:bodyPr/>
          <a:lstStyle>
            <a:lvl1pPr>
              <a:defRPr/>
            </a:lvl1pPr>
          </a:lstStyle>
          <a:p>
            <a:fld id="{15288519-AAE4-0740-9022-B37A7CA948DD}" type="slidenum">
              <a:rPr lang="fr-FR" smtClean="0"/>
              <a:t>‹#›</a:t>
            </a:fld>
            <a:endParaRPr lang="fr-FR"/>
          </a:p>
        </p:txBody>
      </p:sp>
    </p:spTree>
    <p:extLst>
      <p:ext uri="{BB962C8B-B14F-4D97-AF65-F5344CB8AC3E}">
        <p14:creationId xmlns:p14="http://schemas.microsoft.com/office/powerpoint/2010/main" val="36741314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0" t="-13000" r="-10000" b="-13000"/>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cs typeface="Arial" charset="0"/>
              </a:defRPr>
            </a:lvl1pPr>
          </a:lstStyle>
          <a:p>
            <a:fld id="{D37E6F60-ABAF-1640-91E1-B41CC937A3E4}" type="datetimeFigureOut">
              <a:rPr lang="fr-FR" smtClean="0"/>
              <a:t>26/03/14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cs typeface="Arial" charset="0"/>
              </a:defRPr>
            </a:lvl1pPr>
          </a:lstStyle>
          <a:p>
            <a:fld id="{15288519-AAE4-0740-9022-B37A7CA948DD}" type="slidenum">
              <a:rPr lang="fr-FR" smtClean="0"/>
              <a:t>‹#›</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C9EF15-099D-8047-9970-98228699B1AE}" type="datetimeFigureOut">
              <a:rPr lang="fr-FR" smtClean="0">
                <a:solidFill>
                  <a:prstClr val="black">
                    <a:tint val="75000"/>
                  </a:prstClr>
                </a:solidFill>
              </a:rPr>
              <a:pPr/>
              <a:t>26/03/14</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502F15-F141-AD4B-882C-8764C8CDA4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7267075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xmlns:p14="http://schemas.microsoft.com/office/powerpoint/2010/main" spd="slow">
    <p:wip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Forma libre"/>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defTabSz="914400">
              <a:defRPr/>
            </a:pPr>
            <a:endParaRPr lang="en-US">
              <a:solidFill>
                <a:prstClr val="black"/>
              </a:solidFill>
            </a:endParaRPr>
          </a:p>
        </p:txBody>
      </p:sp>
      <p:sp>
        <p:nvSpPr>
          <p:cNvPr id="12" name="11 Forma libre"/>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defTabSz="914400">
              <a:defRPr/>
            </a:pPr>
            <a:endParaRPr lang="en-US">
              <a:solidFill>
                <a:prstClr val="black"/>
              </a:solidFill>
            </a:endParaRPr>
          </a:p>
        </p:txBody>
      </p:sp>
      <p:sp>
        <p:nvSpPr>
          <p:cNvPr id="14" name="13 Triángulo rectángulo"/>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defRPr/>
            </a:pPr>
            <a:endParaRPr lang="en-US">
              <a:solidFill>
                <a:prstClr val="white"/>
              </a:solidFill>
            </a:endParaRPr>
          </a:p>
        </p:txBody>
      </p:sp>
      <p:cxnSp>
        <p:nvCxnSpPr>
          <p:cNvPr id="15"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s-ES" smtClean="0"/>
              <a:t>Haga clic para modificar el estilo de título del patrón</a:t>
            </a:r>
            <a:endParaRPr lang="en-US"/>
          </a:p>
        </p:txBody>
      </p:sp>
      <p:sp>
        <p:nvSpPr>
          <p:cNvPr id="87049" name="29 Marcador de texto"/>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10" name="9 Marcador de fecha"/>
          <p:cNvSpPr>
            <a:spLocks noGrp="1"/>
          </p:cNvSpPr>
          <p:nvPr>
            <p:ph type="dt" sz="half" idx="2"/>
          </p:nvPr>
        </p:nvSpPr>
        <p:spPr>
          <a:xfrm>
            <a:off x="6727825" y="6408738"/>
            <a:ext cx="1919288" cy="365125"/>
          </a:xfrm>
          <a:prstGeom prst="rect">
            <a:avLst/>
          </a:prstGeom>
        </p:spPr>
        <p:txBody>
          <a:bodyPr vert="horz" wrap="square" lIns="91440" tIns="45720" rIns="91440" bIns="45720" numCol="1" anchor="b" anchorCtr="0" compatLnSpc="1">
            <a:prstTxWarp prst="textNoShape">
              <a:avLst/>
            </a:prstTxWarp>
          </a:bodyPr>
          <a:lstStyle>
            <a:lvl1pPr>
              <a:defRPr sz="1000">
                <a:solidFill>
                  <a:srgbClr val="898989"/>
                </a:solidFill>
                <a:latin typeface="Lucida Sans Unicode" pitchFamily="34" charset="0"/>
              </a:defRPr>
            </a:lvl1pPr>
          </a:lstStyle>
          <a:p>
            <a:pPr defTabSz="914400" fontAlgn="base">
              <a:spcBef>
                <a:spcPct val="0"/>
              </a:spcBef>
              <a:spcAft>
                <a:spcPct val="0"/>
              </a:spcAft>
            </a:pPr>
            <a:fld id="{65B7B0B6-9AF8-4A76-BFB8-E5BD44D22E64}" type="datetimeFigureOut">
              <a:rPr lang="fr-FR"/>
              <a:pPr defTabSz="914400" fontAlgn="base">
                <a:spcBef>
                  <a:spcPct val="0"/>
                </a:spcBef>
                <a:spcAft>
                  <a:spcPct val="0"/>
                </a:spcAft>
              </a:pPr>
              <a:t>26/03/14</a:t>
            </a:fld>
            <a:endParaRPr lang="fr-FR"/>
          </a:p>
        </p:txBody>
      </p:sp>
      <p:sp>
        <p:nvSpPr>
          <p:cNvPr id="22" name="21 Marcador de pie de página"/>
          <p:cNvSpPr>
            <a:spLocks noGrp="1"/>
          </p:cNvSpPr>
          <p:nvPr>
            <p:ph type="ftr" sz="quarter" idx="3"/>
          </p:nvPr>
        </p:nvSpPr>
        <p:spPr>
          <a:xfrm>
            <a:off x="4379913" y="6408738"/>
            <a:ext cx="2351087" cy="365125"/>
          </a:xfrm>
          <a:prstGeom prst="rect">
            <a:avLst/>
          </a:prstGeom>
        </p:spPr>
        <p:txBody>
          <a:bodyPr vert="horz" wrap="square" lIns="91440" tIns="45720" rIns="91440" bIns="45720" numCol="1" anchor="b" anchorCtr="0" compatLnSpc="1">
            <a:prstTxWarp prst="textNoShape">
              <a:avLst/>
            </a:prstTxWarp>
          </a:bodyPr>
          <a:lstStyle>
            <a:lvl1pPr algn="r">
              <a:defRPr sz="1000">
                <a:solidFill>
                  <a:srgbClr val="898989"/>
                </a:solidFill>
                <a:latin typeface="Lucida Sans Unicode" pitchFamily="34" charset="0"/>
              </a:defRPr>
            </a:lvl1pPr>
          </a:lstStyle>
          <a:p>
            <a:pPr defTabSz="914400" fontAlgn="base">
              <a:spcBef>
                <a:spcPct val="0"/>
              </a:spcBef>
              <a:spcAft>
                <a:spcPct val="0"/>
              </a:spcAft>
            </a:pPr>
            <a:endParaRPr lang="fr-FR"/>
          </a:p>
        </p:txBody>
      </p:sp>
      <p:sp>
        <p:nvSpPr>
          <p:cNvPr id="18" name="17 Marcador de número de diapositiva"/>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a:solidFill>
                  <a:srgbClr val="898989"/>
                </a:solidFill>
                <a:latin typeface="Lucida Sans Unicode" pitchFamily="34" charset="0"/>
              </a:defRPr>
            </a:lvl1pPr>
          </a:lstStyle>
          <a:p>
            <a:pPr defTabSz="914400" fontAlgn="base">
              <a:spcBef>
                <a:spcPct val="0"/>
              </a:spcBef>
              <a:spcAft>
                <a:spcPct val="0"/>
              </a:spcAft>
            </a:pPr>
            <a:fld id="{41494BA6-B196-497D-B5C1-F46C3971ADFE}" type="slidenum">
              <a:rPr lang="fr-FR"/>
              <a:pPr defTabSz="914400" fontAlgn="base">
                <a:spcBef>
                  <a:spcPct val="0"/>
                </a:spcBef>
                <a:spcAft>
                  <a:spcPct val="0"/>
                </a:spcAft>
              </a:pPr>
              <a:t>‹#›</a:t>
            </a:fld>
            <a:endParaRPr lang="fr-FR"/>
          </a:p>
        </p:txBody>
      </p:sp>
    </p:spTree>
    <p:extLst>
      <p:ext uri="{BB962C8B-B14F-4D97-AF65-F5344CB8AC3E}">
        <p14:creationId xmlns:p14="http://schemas.microsoft.com/office/powerpoint/2010/main" val="37000154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fontAlgn="base">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2.wmf"/><Relationship Id="rId5" Type="http://schemas.openxmlformats.org/officeDocument/2006/relationships/image" Target="../media/image23.png"/><Relationship Id="rId1" Type="http://schemas.microsoft.com/office/2007/relationships/media" Target="file:///C:\Mes%20documents\YVPPT\CD-SNS\rep&#232;res.AVI" TargetMode="External"/><Relationship Id="rId2" Type="http://schemas.openxmlformats.org/officeDocument/2006/relationships/video" Target="file:///C:\Mes%20documents\YVPPT\CD-SNS\rep&#232;res.AVI"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25.jpeg"/></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J COMMUNICATION\Desktop\Semaine-de-la-continence-2014-piste1-ok-300dp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227" y="0"/>
            <a:ext cx="48496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6898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3"/>
          <p:cNvSpPr>
            <a:spLocks noGrp="1" noChangeArrowheads="1"/>
          </p:cNvSpPr>
          <p:nvPr>
            <p:ph idx="1"/>
          </p:nvPr>
        </p:nvSpPr>
        <p:spPr>
          <a:xfrm>
            <a:off x="755650" y="1916113"/>
            <a:ext cx="7772400" cy="4114800"/>
          </a:xfrm>
        </p:spPr>
        <p:txBody>
          <a:bodyPr/>
          <a:lstStyle/>
          <a:p>
            <a:r>
              <a:rPr lang="fr-FR" dirty="0" smtClean="0"/>
              <a:t>nombre de fuites par mois, </a:t>
            </a:r>
            <a:r>
              <a:rPr lang="fr-FR" dirty="0" smtClean="0"/>
              <a:t>semaine</a:t>
            </a:r>
            <a:r>
              <a:rPr lang="fr-FR" dirty="0" smtClean="0"/>
              <a:t>, jour </a:t>
            </a:r>
          </a:p>
          <a:p>
            <a:r>
              <a:rPr lang="fr-FR" dirty="0" smtClean="0"/>
              <a:t>nombre  de protections par jour</a:t>
            </a:r>
          </a:p>
          <a:p>
            <a:r>
              <a:rPr lang="fr-FR" dirty="0" smtClean="0"/>
              <a:t>quantité : </a:t>
            </a:r>
            <a:r>
              <a:rPr lang="fr-FR" dirty="0" err="1" smtClean="0"/>
              <a:t>qq</a:t>
            </a:r>
            <a:r>
              <a:rPr lang="fr-FR" dirty="0" smtClean="0"/>
              <a:t> gouttes, vidange vésicale</a:t>
            </a:r>
          </a:p>
          <a:p>
            <a:r>
              <a:rPr lang="fr-FR" dirty="0" smtClean="0"/>
              <a:t>gène sociale, dans le sport</a:t>
            </a:r>
          </a:p>
          <a:p>
            <a:r>
              <a:rPr lang="fr-FR" dirty="0" smtClean="0"/>
              <a:t>qualité de vie : </a:t>
            </a:r>
            <a:r>
              <a:rPr lang="fr-FR" dirty="0" err="1" smtClean="0"/>
              <a:t>Ditrovie</a:t>
            </a:r>
            <a:r>
              <a:rPr lang="fr-FR" dirty="0" smtClean="0"/>
              <a:t> ou </a:t>
            </a:r>
            <a:r>
              <a:rPr lang="fr-FR" dirty="0" err="1" smtClean="0"/>
              <a:t>Contilife</a:t>
            </a:r>
            <a:endParaRPr lang="fr-FR" dirty="0" smtClean="0"/>
          </a:p>
          <a:p>
            <a:r>
              <a:rPr lang="fr-FR" dirty="0" smtClean="0"/>
              <a:t>Catalogue mictionnel  sur 3 jours : fréquence des mictions, des fuites urinaires,  prise de conscience </a:t>
            </a:r>
          </a:p>
          <a:p>
            <a:endParaRPr lang="fr-FR" dirty="0" smtClean="0"/>
          </a:p>
        </p:txBody>
      </p:sp>
      <p:sp>
        <p:nvSpPr>
          <p:cNvPr id="18434" name="Rectangle 2"/>
          <p:cNvSpPr>
            <a:spLocks noGrp="1" noChangeArrowheads="1"/>
          </p:cNvSpPr>
          <p:nvPr>
            <p:ph type="title"/>
          </p:nvPr>
        </p:nvSpPr>
        <p:spPr/>
        <p:txBody>
          <a:bodyPr>
            <a:normAutofit fontScale="90000"/>
          </a:bodyPr>
          <a:lstStyle/>
          <a:p>
            <a:pPr algn="ctr" fontAlgn="auto">
              <a:spcAft>
                <a:spcPts val="0"/>
              </a:spcAft>
              <a:defRPr/>
            </a:pPr>
            <a:r>
              <a:rPr lang="fr-FR" b="0" dirty="0" smtClean="0"/>
              <a:t>Bilan </a:t>
            </a:r>
            <a:r>
              <a:rPr lang="fr-FR" b="0" dirty="0" smtClean="0">
                <a:cs typeface="Calibri" pitchFamily="34" charset="0"/>
              </a:rPr>
              <a:t>initial</a:t>
            </a:r>
            <a:r>
              <a:rPr lang="fr-FR" b="0" dirty="0" smtClean="0"/>
              <a:t> </a:t>
            </a:r>
            <a:r>
              <a:rPr lang="fr-FR" sz="3600" b="0" dirty="0" smtClean="0"/>
              <a:t>: </a:t>
            </a:r>
            <a:r>
              <a:rPr lang="fr-FR" b="0" dirty="0" smtClean="0">
                <a:cs typeface="Calibri" pitchFamily="34" charset="0"/>
              </a:rPr>
              <a:t>quantifier</a:t>
            </a:r>
            <a:r>
              <a:rPr lang="fr-FR" b="0" dirty="0" smtClean="0"/>
              <a:t> </a:t>
            </a:r>
            <a:r>
              <a:rPr lang="fr-FR" sz="3600" b="0" dirty="0" smtClean="0"/>
              <a:t>et </a:t>
            </a:r>
            <a:r>
              <a:rPr lang="fr-FR" b="0" dirty="0" smtClean="0"/>
              <a:t>qualifier</a:t>
            </a:r>
            <a:br>
              <a:rPr lang="fr-FR" b="0" dirty="0" smtClean="0"/>
            </a:br>
            <a:r>
              <a:rPr lang="fr-FR" sz="3600" b="0" dirty="0" smtClean="0"/>
              <a:t>Interrogatoire</a:t>
            </a:r>
          </a:p>
        </p:txBody>
      </p:sp>
    </p:spTree>
    <p:extLst>
      <p:ext uri="{BB962C8B-B14F-4D97-AF65-F5344CB8AC3E}">
        <p14:creationId xmlns:p14="http://schemas.microsoft.com/office/powerpoint/2010/main" val="54487089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Espace réservé du contenu 2"/>
          <p:cNvSpPr>
            <a:spLocks noGrp="1"/>
          </p:cNvSpPr>
          <p:nvPr>
            <p:ph idx="1"/>
          </p:nvPr>
        </p:nvSpPr>
        <p:spPr>
          <a:xfrm>
            <a:off x="457200" y="1481138"/>
            <a:ext cx="8229600" cy="4900190"/>
          </a:xfrm>
        </p:spPr>
        <p:txBody>
          <a:bodyPr/>
          <a:lstStyle/>
          <a:p>
            <a:r>
              <a:rPr lang="fr-FR" dirty="0" smtClean="0"/>
              <a:t>Niveau 1 : Investigations de base :</a:t>
            </a:r>
          </a:p>
          <a:p>
            <a:pPr lvl="1"/>
            <a:r>
              <a:rPr lang="fr-FR" dirty="0" smtClean="0"/>
              <a:t>Examen clinique : (pelvien, neuro)</a:t>
            </a:r>
          </a:p>
          <a:p>
            <a:pPr lvl="1"/>
            <a:r>
              <a:rPr lang="fr-FR" dirty="0" smtClean="0"/>
              <a:t>BU (ECBU) </a:t>
            </a:r>
          </a:p>
          <a:p>
            <a:pPr lvl="1"/>
            <a:r>
              <a:rPr lang="fr-FR" dirty="0" smtClean="0"/>
              <a:t>Echographie : tumeur de vessie, calcul, résidu </a:t>
            </a:r>
            <a:r>
              <a:rPr lang="fr-FR" dirty="0" err="1"/>
              <a:t>postmictionnel</a:t>
            </a:r>
            <a:endParaRPr lang="fr-FR" dirty="0" smtClean="0"/>
          </a:p>
          <a:p>
            <a:r>
              <a:rPr lang="fr-FR" dirty="0" smtClean="0"/>
              <a:t>Niveau 2 : </a:t>
            </a:r>
          </a:p>
          <a:p>
            <a:pPr lvl="1"/>
            <a:r>
              <a:rPr lang="fr-FR" dirty="0" smtClean="0"/>
              <a:t>Cystoscopie, Cytodiagnostic urinaire</a:t>
            </a:r>
          </a:p>
          <a:p>
            <a:r>
              <a:rPr lang="fr-FR" dirty="0" smtClean="0"/>
              <a:t>Niveau 3 : </a:t>
            </a:r>
          </a:p>
          <a:p>
            <a:pPr lvl="1"/>
            <a:r>
              <a:rPr lang="fr-FR" dirty="0" smtClean="0"/>
              <a:t>Bilan urodynamique, IRM</a:t>
            </a:r>
          </a:p>
          <a:p>
            <a:pPr marL="392113" lvl="1" indent="0">
              <a:buNone/>
            </a:pPr>
            <a:endParaRPr lang="fr-FR" sz="1200" dirty="0" smtClean="0"/>
          </a:p>
          <a:p>
            <a:pPr marL="392113" lvl="1" indent="0">
              <a:buNone/>
            </a:pPr>
            <a:r>
              <a:rPr lang="fr-FR" sz="1200" i="1" dirty="0" smtClean="0"/>
              <a:t>Selon l’ANAES Recommandations professionnelles en mai 2003. Prise en charge de l’incontinence urinaire chez la femme en médecine générale.</a:t>
            </a:r>
            <a:endParaRPr lang="fr-FR" sz="1200" i="1" dirty="0"/>
          </a:p>
          <a:p>
            <a:pPr lvl="1"/>
            <a:endParaRPr lang="fr-FR" dirty="0" smtClean="0"/>
          </a:p>
        </p:txBody>
      </p:sp>
      <p:sp>
        <p:nvSpPr>
          <p:cNvPr id="2" name="Titre 1"/>
          <p:cNvSpPr>
            <a:spLocks noGrp="1"/>
          </p:cNvSpPr>
          <p:nvPr>
            <p:ph type="title"/>
          </p:nvPr>
        </p:nvSpPr>
        <p:spPr/>
        <p:txBody>
          <a:bodyPr>
            <a:normAutofit/>
          </a:bodyPr>
          <a:lstStyle/>
          <a:p>
            <a:pPr algn="ctr" fontAlgn="auto">
              <a:spcAft>
                <a:spcPts val="0"/>
              </a:spcAft>
              <a:defRPr/>
            </a:pPr>
            <a:r>
              <a:rPr lang="fr-FR" dirty="0" smtClean="0"/>
              <a:t>Bilan initial : Diagnostic</a:t>
            </a:r>
            <a:endParaRPr lang="fr-FR" dirty="0"/>
          </a:p>
        </p:txBody>
      </p:sp>
    </p:spTree>
    <p:extLst>
      <p:ext uri="{BB962C8B-B14F-4D97-AF65-F5344CB8AC3E}">
        <p14:creationId xmlns:p14="http://schemas.microsoft.com/office/powerpoint/2010/main" val="319187749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3568" y="1988840"/>
            <a:ext cx="8229600" cy="4525962"/>
          </a:xfrm>
        </p:spPr>
        <p:txBody>
          <a:bodyPr>
            <a:normAutofit lnSpcReduction="10000"/>
          </a:bodyPr>
          <a:lstStyle/>
          <a:p>
            <a:pPr marL="0" indent="0" fontAlgn="auto">
              <a:spcAft>
                <a:spcPts val="0"/>
              </a:spcAft>
              <a:buFont typeface="Wingdings 3"/>
              <a:buNone/>
              <a:defRPr/>
            </a:pPr>
            <a:r>
              <a:rPr lang="fr-FR" dirty="0" smtClean="0"/>
              <a:t>Quand le patient signale ses symptômes au médecin : </a:t>
            </a:r>
          </a:p>
          <a:p>
            <a:pPr marL="621792" lvl="1" fontAlgn="auto">
              <a:spcBef>
                <a:spcPts val="324"/>
              </a:spcBef>
              <a:spcAft>
                <a:spcPts val="0"/>
              </a:spcAft>
              <a:buFont typeface="Verdana"/>
              <a:buChar char="◦"/>
              <a:defRPr/>
            </a:pPr>
            <a:endParaRPr lang="fr-FR" dirty="0" smtClean="0"/>
          </a:p>
          <a:p>
            <a:pPr marL="621792" lvl="1" fontAlgn="auto">
              <a:spcBef>
                <a:spcPts val="324"/>
              </a:spcBef>
              <a:spcAft>
                <a:spcPts val="0"/>
              </a:spcAft>
              <a:buFont typeface="Verdana"/>
              <a:buChar char="◦"/>
              <a:defRPr/>
            </a:pPr>
            <a:r>
              <a:rPr lang="fr-FR" dirty="0" smtClean="0"/>
              <a:t>Antibiothérapie : 30%</a:t>
            </a:r>
          </a:p>
          <a:p>
            <a:pPr marL="621792" lvl="1" fontAlgn="auto">
              <a:spcBef>
                <a:spcPts val="324"/>
              </a:spcBef>
              <a:spcAft>
                <a:spcPts val="0"/>
              </a:spcAft>
              <a:buFont typeface="Verdana"/>
              <a:buChar char="◦"/>
              <a:defRPr/>
            </a:pPr>
            <a:r>
              <a:rPr lang="fr-FR" dirty="0" smtClean="0"/>
              <a:t>Parole rassurante : 30%</a:t>
            </a:r>
          </a:p>
          <a:p>
            <a:pPr marL="621792" lvl="1" fontAlgn="auto">
              <a:spcBef>
                <a:spcPts val="324"/>
              </a:spcBef>
              <a:spcAft>
                <a:spcPts val="0"/>
              </a:spcAft>
              <a:buFont typeface="Verdana"/>
              <a:buChar char="◦"/>
              <a:defRPr/>
            </a:pPr>
            <a:r>
              <a:rPr lang="fr-FR" dirty="0" smtClean="0"/>
              <a:t>Diagnostic d’HAV évoqué : 30%</a:t>
            </a:r>
          </a:p>
          <a:p>
            <a:pPr marL="621792" lvl="1" fontAlgn="auto">
              <a:spcBef>
                <a:spcPts val="324"/>
              </a:spcBef>
              <a:spcAft>
                <a:spcPts val="0"/>
              </a:spcAft>
              <a:buFont typeface="Verdana"/>
              <a:buChar char="◦"/>
              <a:defRPr/>
            </a:pPr>
            <a:endParaRPr lang="fr-FR" dirty="0"/>
          </a:p>
          <a:p>
            <a:pPr marL="457200" lvl="1" indent="0" fontAlgn="auto">
              <a:spcBef>
                <a:spcPts val="324"/>
              </a:spcBef>
              <a:spcAft>
                <a:spcPts val="0"/>
              </a:spcAft>
              <a:buFont typeface="Verdana"/>
              <a:buNone/>
              <a:defRPr/>
            </a:pPr>
            <a:endParaRPr lang="fr-FR" sz="1600" dirty="0" smtClean="0"/>
          </a:p>
          <a:p>
            <a:pPr marL="457200" lvl="1" indent="0" fontAlgn="auto">
              <a:spcBef>
                <a:spcPts val="324"/>
              </a:spcBef>
              <a:spcAft>
                <a:spcPts val="0"/>
              </a:spcAft>
              <a:buFont typeface="Verdana"/>
              <a:buNone/>
              <a:defRPr/>
            </a:pPr>
            <a:endParaRPr lang="fr-FR" sz="1600" i="1" dirty="0" smtClean="0"/>
          </a:p>
          <a:p>
            <a:pPr marL="457200" lvl="1" indent="0" fontAlgn="auto">
              <a:spcBef>
                <a:spcPts val="324"/>
              </a:spcBef>
              <a:spcAft>
                <a:spcPts val="0"/>
              </a:spcAft>
              <a:buFont typeface="Verdana"/>
              <a:buNone/>
              <a:defRPr/>
            </a:pPr>
            <a:endParaRPr lang="fr-FR" sz="1600" i="1" dirty="0" smtClean="0"/>
          </a:p>
          <a:p>
            <a:pPr marL="457200" lvl="1" indent="0" fontAlgn="auto">
              <a:spcBef>
                <a:spcPts val="324"/>
              </a:spcBef>
              <a:spcAft>
                <a:spcPts val="0"/>
              </a:spcAft>
              <a:buFont typeface="Verdana"/>
              <a:buNone/>
              <a:defRPr/>
            </a:pPr>
            <a:r>
              <a:rPr lang="fr-FR" sz="1600" i="1" dirty="0" err="1" smtClean="0"/>
              <a:t>Dallosso</a:t>
            </a:r>
            <a:r>
              <a:rPr lang="fr-FR" sz="1600" i="1" dirty="0" smtClean="0"/>
              <a:t> et al Public </a:t>
            </a:r>
            <a:r>
              <a:rPr lang="fr-FR" sz="1600" i="1" dirty="0" err="1" smtClean="0"/>
              <a:t>Health</a:t>
            </a:r>
            <a:r>
              <a:rPr lang="fr-FR" sz="1600" i="1" dirty="0" smtClean="0"/>
              <a:t> Nutr,2004</a:t>
            </a:r>
            <a:endParaRPr lang="fr-FR" sz="1600" i="1" dirty="0"/>
          </a:p>
        </p:txBody>
      </p:sp>
      <p:sp>
        <p:nvSpPr>
          <p:cNvPr id="2" name="Titre 1"/>
          <p:cNvSpPr>
            <a:spLocks noGrp="1"/>
          </p:cNvSpPr>
          <p:nvPr>
            <p:ph type="title"/>
          </p:nvPr>
        </p:nvSpPr>
        <p:spPr/>
        <p:txBody>
          <a:bodyPr>
            <a:normAutofit fontScale="90000"/>
          </a:bodyPr>
          <a:lstStyle/>
          <a:p>
            <a:pPr algn="ctr" fontAlgn="auto">
              <a:spcAft>
                <a:spcPts val="0"/>
              </a:spcAft>
              <a:defRPr/>
            </a:pPr>
            <a:r>
              <a:rPr lang="fr-FR" dirty="0" smtClean="0">
                <a:solidFill>
                  <a:schemeClr val="tx1"/>
                </a:solidFill>
              </a:rPr>
              <a:t>La face cachée…</a:t>
            </a:r>
            <a:br>
              <a:rPr lang="fr-FR" dirty="0" smtClean="0">
                <a:solidFill>
                  <a:schemeClr val="tx1"/>
                </a:solidFill>
              </a:rPr>
            </a:br>
            <a:r>
              <a:rPr lang="fr-FR" dirty="0" smtClean="0">
                <a:solidFill>
                  <a:schemeClr val="tx1"/>
                </a:solidFill>
              </a:rPr>
              <a:t>Diagnostic méconnu</a:t>
            </a:r>
            <a:endParaRPr lang="fr-FR" dirty="0">
              <a:solidFill>
                <a:schemeClr val="tx1"/>
              </a:solidFill>
            </a:endParaRPr>
          </a:p>
        </p:txBody>
      </p:sp>
    </p:spTree>
    <p:extLst>
      <p:ext uri="{BB962C8B-B14F-4D97-AF65-F5344CB8AC3E}">
        <p14:creationId xmlns:p14="http://schemas.microsoft.com/office/powerpoint/2010/main" val="95296257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vert="horz" rtlCol="0" anchor="ctr">
            <a:noAutofit/>
            <a:scene3d>
              <a:camera prst="orthographicFront"/>
              <a:lightRig rig="soft" dir="t"/>
            </a:scene3d>
            <a:sp3d prstMaterial="softEdge">
              <a:bevelT w="25400" h="25400"/>
            </a:sp3d>
          </a:bodyPr>
          <a:lstStyle/>
          <a:p>
            <a:pPr>
              <a:defRPr/>
            </a:pPr>
            <a:r>
              <a:rPr lang="fr-FR" b="1" dirty="0">
                <a:solidFill>
                  <a:schemeClr val="tx1">
                    <a:lumMod val="65000"/>
                    <a:lumOff val="35000"/>
                  </a:schemeClr>
                </a:solidFill>
                <a:effectLst>
                  <a:outerShdw blurRad="31750" dist="25400" dir="5400000" algn="tl" rotWithShape="0">
                    <a:srgbClr val="000000">
                      <a:alpha val="25000"/>
                    </a:srgbClr>
                  </a:outerShdw>
                </a:effectLst>
                <a:latin typeface="Lucida Sans Unicode" pitchFamily="34" charset="0"/>
                <a:cs typeface="Lucida Sans Unicode" pitchFamily="34" charset="0"/>
              </a:rPr>
              <a:t>Impact sur la qualité de la vie</a:t>
            </a:r>
          </a:p>
        </p:txBody>
      </p:sp>
      <p:sp>
        <p:nvSpPr>
          <p:cNvPr id="3" name="Espace réservé du contenu 2"/>
          <p:cNvSpPr>
            <a:spLocks noGrp="1"/>
          </p:cNvSpPr>
          <p:nvPr>
            <p:ph idx="1"/>
          </p:nvPr>
        </p:nvSpPr>
        <p:spPr>
          <a:xfrm>
            <a:off x="254000" y="1417638"/>
            <a:ext cx="8585200" cy="4708525"/>
          </a:xfrm>
        </p:spPr>
        <p:txBody>
          <a:bodyPr>
            <a:normAutofit lnSpcReduction="10000"/>
          </a:bodyPr>
          <a:lstStyle/>
          <a:p>
            <a:pPr marL="914400" lvl="2" indent="0">
              <a:buNone/>
            </a:pPr>
            <a:r>
              <a:rPr lang="fr-FR" dirty="0" smtClean="0">
                <a:solidFill>
                  <a:srgbClr val="7F7F7F"/>
                </a:solidFill>
              </a:rPr>
              <a:t>					</a:t>
            </a:r>
          </a:p>
          <a:p>
            <a:pPr marL="914400" lvl="2" indent="0">
              <a:buNone/>
            </a:pPr>
            <a:r>
              <a:rPr lang="fr-FR" sz="3600" dirty="0" smtClean="0">
                <a:solidFill>
                  <a:srgbClr val="7F7F7F"/>
                </a:solidFill>
              </a:rPr>
              <a:t>					</a:t>
            </a:r>
            <a:r>
              <a:rPr lang="fr-FR" sz="3600" dirty="0" smtClean="0"/>
              <a:t>Témoins				HAV</a:t>
            </a:r>
          </a:p>
          <a:p>
            <a:pPr marL="914400" lvl="2" indent="0">
              <a:buNone/>
            </a:pPr>
            <a:endParaRPr lang="fr-FR" sz="3600" dirty="0" smtClean="0"/>
          </a:p>
          <a:p>
            <a:pPr marL="914400" lvl="2" indent="0">
              <a:buNone/>
            </a:pPr>
            <a:r>
              <a:rPr lang="fr-FR" sz="3600" dirty="0" smtClean="0"/>
              <a:t>Dépression		3%					11%</a:t>
            </a:r>
          </a:p>
          <a:p>
            <a:pPr marL="914400" lvl="2" indent="0">
              <a:buNone/>
            </a:pPr>
            <a:r>
              <a:rPr lang="fr-FR" sz="3600" dirty="0" smtClean="0"/>
              <a:t>Soucis prof		12%					24%</a:t>
            </a:r>
          </a:p>
          <a:p>
            <a:pPr marL="914400" lvl="2" indent="0">
              <a:buNone/>
            </a:pPr>
            <a:r>
              <a:rPr lang="fr-FR" sz="3600" dirty="0" smtClean="0"/>
              <a:t>Tr sexuels		</a:t>
            </a:r>
            <a:r>
              <a:rPr lang="fr-FR" sz="3600" dirty="0" smtClean="0"/>
              <a:t>  </a:t>
            </a:r>
            <a:r>
              <a:rPr lang="fr-FR" sz="3600" dirty="0" smtClean="0"/>
              <a:t>2%					15%</a:t>
            </a:r>
          </a:p>
          <a:p>
            <a:pPr marL="914400" lvl="2" indent="0">
              <a:buNone/>
            </a:pPr>
            <a:endParaRPr lang="fr-FR" sz="1800" i="1" dirty="0" smtClean="0">
              <a:solidFill>
                <a:srgbClr val="7F7F7F"/>
              </a:solidFill>
            </a:endParaRPr>
          </a:p>
          <a:p>
            <a:pPr marL="914400" lvl="2" indent="0">
              <a:buNone/>
            </a:pPr>
            <a:endParaRPr lang="fr-FR" sz="1800" i="1" dirty="0">
              <a:solidFill>
                <a:srgbClr val="7F7F7F"/>
              </a:solidFill>
            </a:endParaRPr>
          </a:p>
          <a:p>
            <a:pPr marL="914400" lvl="2" indent="0">
              <a:buNone/>
            </a:pPr>
            <a:r>
              <a:rPr lang="fr-FR" sz="1800" i="1" dirty="0" err="1" smtClean="0">
                <a:solidFill>
                  <a:srgbClr val="7F7F7F"/>
                </a:solidFill>
              </a:rPr>
              <a:t>Coyne</a:t>
            </a:r>
            <a:r>
              <a:rPr lang="fr-FR" sz="1800" i="1" dirty="0" smtClean="0">
                <a:solidFill>
                  <a:srgbClr val="7F7F7F"/>
                </a:solidFill>
              </a:rPr>
              <a:t> et al EPIC </a:t>
            </a:r>
            <a:r>
              <a:rPr lang="fr-FR" sz="1800" i="1" dirty="0" err="1" smtClean="0">
                <a:solidFill>
                  <a:srgbClr val="7F7F7F"/>
                </a:solidFill>
              </a:rPr>
              <a:t>study</a:t>
            </a:r>
            <a:r>
              <a:rPr lang="fr-FR" sz="1800" i="1" dirty="0" smtClean="0">
                <a:solidFill>
                  <a:srgbClr val="7F7F7F"/>
                </a:solidFill>
              </a:rPr>
              <a:t> BJU 101: 1388</a:t>
            </a:r>
          </a:p>
          <a:p>
            <a:pPr marL="914400" lvl="2" indent="0">
              <a:buNone/>
            </a:pPr>
            <a:endParaRPr lang="fr-FR" sz="1800" i="1" dirty="0">
              <a:solidFill>
                <a:srgbClr val="7F7F7F"/>
              </a:solidFill>
            </a:endParaRPr>
          </a:p>
          <a:p>
            <a:pPr marL="914400" lvl="2" indent="0">
              <a:buNone/>
            </a:pPr>
            <a:endParaRPr lang="fr-FR" sz="1800" i="1" dirty="0" smtClean="0">
              <a:solidFill>
                <a:srgbClr val="7F7F7F"/>
              </a:solidFill>
            </a:endParaRPr>
          </a:p>
          <a:p>
            <a:pPr marL="914400" lvl="2" indent="0">
              <a:buNone/>
            </a:pPr>
            <a:endParaRPr lang="fr-FR" sz="3600" dirty="0"/>
          </a:p>
        </p:txBody>
      </p:sp>
    </p:spTree>
    <p:extLst>
      <p:ext uri="{BB962C8B-B14F-4D97-AF65-F5344CB8AC3E}">
        <p14:creationId xmlns:p14="http://schemas.microsoft.com/office/powerpoint/2010/main" val="111996499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6129" name="Picture 2"/>
          <p:cNvPicPr>
            <a:picLocks noChangeAspect="1" noChangeArrowheads="1"/>
          </p:cNvPicPr>
          <p:nvPr/>
        </p:nvPicPr>
        <p:blipFill>
          <a:blip r:embed="rId2" cstate="print"/>
          <a:srcRect/>
          <a:stretch>
            <a:fillRect/>
          </a:stretch>
        </p:blipFill>
        <p:spPr bwMode="auto">
          <a:xfrm>
            <a:off x="664269" y="450320"/>
            <a:ext cx="8042275" cy="6032500"/>
          </a:xfrm>
          <a:prstGeom prst="rect">
            <a:avLst/>
          </a:prstGeom>
          <a:noFill/>
          <a:ln w="9525">
            <a:noFill/>
            <a:miter lim="800000"/>
            <a:headEnd/>
            <a:tailEnd/>
          </a:ln>
        </p:spPr>
      </p:pic>
      <p:sp>
        <p:nvSpPr>
          <p:cNvPr id="3" name="ZoneTexte 2"/>
          <p:cNvSpPr txBox="1"/>
          <p:nvPr/>
        </p:nvSpPr>
        <p:spPr>
          <a:xfrm>
            <a:off x="431254" y="2708920"/>
            <a:ext cx="2268538" cy="378565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fr-FR" sz="1600" i="1" dirty="0" smtClean="0"/>
              <a:t>1. périphérique </a:t>
            </a:r>
            <a:r>
              <a:rPr lang="fr-FR" sz="1600" i="1" dirty="0"/>
              <a:t>et médullaire </a:t>
            </a:r>
            <a:r>
              <a:rPr lang="fr-FR" sz="1600" u="sng" dirty="0"/>
              <a:t>réflexe</a:t>
            </a:r>
            <a:r>
              <a:rPr lang="fr-FR" sz="1600" dirty="0"/>
              <a:t> </a:t>
            </a:r>
            <a:r>
              <a:rPr lang="fr-FR" sz="1600" dirty="0" smtClean="0"/>
              <a:t>assurant automatiquement </a:t>
            </a:r>
            <a:r>
              <a:rPr lang="fr-FR" sz="1600" dirty="0"/>
              <a:t>les mécanismes de </a:t>
            </a:r>
            <a:r>
              <a:rPr lang="fr-FR" sz="1600" u="sng" dirty="0"/>
              <a:t>continence</a:t>
            </a:r>
            <a:r>
              <a:rPr lang="fr-FR" sz="1600" dirty="0"/>
              <a:t> et de </a:t>
            </a:r>
            <a:r>
              <a:rPr lang="fr-FR" sz="1600" u="sng" dirty="0"/>
              <a:t>miction </a:t>
            </a:r>
            <a:r>
              <a:rPr lang="fr-FR" sz="1600" u="sng" dirty="0" smtClean="0"/>
              <a:t> </a:t>
            </a:r>
          </a:p>
          <a:p>
            <a:pPr fontAlgn="auto">
              <a:spcBef>
                <a:spcPts val="0"/>
              </a:spcBef>
              <a:spcAft>
                <a:spcPts val="0"/>
              </a:spcAft>
              <a:defRPr/>
            </a:pPr>
            <a:r>
              <a:rPr lang="fr-FR" sz="1600" i="1" dirty="0" smtClean="0"/>
              <a:t>2. cérébrale </a:t>
            </a:r>
            <a:r>
              <a:rPr lang="fr-FR" sz="1600" u="sng" dirty="0"/>
              <a:t>cognitive </a:t>
            </a:r>
            <a:endParaRPr lang="fr-FR" sz="1600" u="sng" dirty="0" smtClean="0"/>
          </a:p>
          <a:p>
            <a:pPr fontAlgn="auto">
              <a:spcBef>
                <a:spcPts val="0"/>
              </a:spcBef>
              <a:spcAft>
                <a:spcPts val="0"/>
              </a:spcAft>
              <a:defRPr/>
            </a:pPr>
            <a:r>
              <a:rPr lang="fr-FR" sz="1600" dirty="0" smtClean="0"/>
              <a:t>intégrant et adaptant </a:t>
            </a:r>
            <a:r>
              <a:rPr lang="fr-FR" sz="1600" dirty="0"/>
              <a:t>la miction selon </a:t>
            </a:r>
            <a:r>
              <a:rPr lang="fr-FR" sz="1600" u="sng" dirty="0"/>
              <a:t>l’environnement et les conditions sociales </a:t>
            </a:r>
            <a:r>
              <a:rPr lang="fr-FR" sz="1600" dirty="0" smtClean="0"/>
              <a:t>de l’individu</a:t>
            </a:r>
            <a:endParaRPr lang="fr-FR" sz="1600" dirty="0"/>
          </a:p>
        </p:txBody>
      </p:sp>
      <p:sp>
        <p:nvSpPr>
          <p:cNvPr id="5" name="Titre 2"/>
          <p:cNvSpPr>
            <a:spLocks noGrp="1"/>
          </p:cNvSpPr>
          <p:nvPr>
            <p:ph type="title"/>
          </p:nvPr>
        </p:nvSpPr>
        <p:spPr>
          <a:xfrm>
            <a:off x="457200" y="159762"/>
            <a:ext cx="8229600" cy="1143000"/>
          </a:xfrm>
          <a:solidFill>
            <a:schemeClr val="bg1"/>
          </a:solidFill>
        </p:spPr>
        <p:txBody>
          <a:bodyPr/>
          <a:lstStyle/>
          <a:p>
            <a:pPr algn="ctr"/>
            <a:r>
              <a:rPr lang="fr-FR" dirty="0" smtClean="0"/>
              <a:t>schéma mictionnel : 2 parties</a:t>
            </a:r>
            <a:endParaRPr lang="fr-FR" dirty="0"/>
          </a:p>
        </p:txBody>
      </p:sp>
    </p:spTree>
    <p:extLst>
      <p:ext uri="{BB962C8B-B14F-4D97-AF65-F5344CB8AC3E}">
        <p14:creationId xmlns:p14="http://schemas.microsoft.com/office/powerpoint/2010/main" val="18484903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67544" y="274638"/>
            <a:ext cx="8414592" cy="1143000"/>
          </a:xfrm>
        </p:spPr>
        <p:txBody>
          <a:bodyPr/>
          <a:lstStyle/>
          <a:p>
            <a:r>
              <a:rPr lang="fr-FR" dirty="0" err="1" smtClean="0"/>
              <a:t>Urgenturie</a:t>
            </a:r>
            <a:r>
              <a:rPr lang="fr-FR" dirty="0" smtClean="0"/>
              <a:t> : un handicap social</a:t>
            </a:r>
            <a:endParaRPr lang="fr-FR" dirty="0"/>
          </a:p>
        </p:txBody>
      </p:sp>
      <p:pic>
        <p:nvPicPr>
          <p:cNvPr id="3983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30638" y="1717472"/>
            <a:ext cx="2609314" cy="390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8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700808"/>
            <a:ext cx="266382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4211960" y="1916832"/>
            <a:ext cx="936475" cy="1569660"/>
          </a:xfrm>
          <a:prstGeom prst="rect">
            <a:avLst/>
          </a:prstGeom>
          <a:noFill/>
        </p:spPr>
        <p:txBody>
          <a:bodyPr wrap="none" rtlCol="0">
            <a:spAutoFit/>
          </a:bodyPr>
          <a:lstStyle/>
          <a:p>
            <a:r>
              <a:rPr lang="fr-FR" sz="9600" b="1" dirty="0" smtClean="0"/>
              <a:t>?</a:t>
            </a:r>
            <a:endParaRPr lang="fr-FR" sz="9600" b="1" dirty="0"/>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6" y="1275404"/>
            <a:ext cx="6840758" cy="4717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179715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685800" y="1889125"/>
            <a:ext cx="7772400" cy="1470025"/>
          </a:xfrm>
        </p:spPr>
        <p:txBody>
          <a:bodyPr/>
          <a:lstStyle/>
          <a:p>
            <a:r>
              <a:rPr lang="fr-FR" b="1" dirty="0" smtClean="0"/>
              <a:t>Les médicaments de l’</a:t>
            </a:r>
            <a:r>
              <a:rPr lang="fr-FR" b="1" dirty="0" err="1" smtClean="0"/>
              <a:t>urgenturie</a:t>
            </a:r>
            <a:endParaRPr lang="fr-FR" b="1" dirty="0"/>
          </a:p>
        </p:txBody>
      </p:sp>
      <p:sp>
        <p:nvSpPr>
          <p:cNvPr id="5" name="Sous-titre 4"/>
          <p:cNvSpPr>
            <a:spLocks noGrp="1"/>
          </p:cNvSpPr>
          <p:nvPr>
            <p:ph type="subTitle" idx="1"/>
          </p:nvPr>
        </p:nvSpPr>
        <p:spPr/>
        <p:txBody>
          <a:bodyPr/>
          <a:lstStyle/>
          <a:p>
            <a:r>
              <a:rPr lang="fr-FR" b="1" dirty="0" smtClean="0">
                <a:solidFill>
                  <a:srgbClr val="17375E"/>
                </a:solidFill>
              </a:rPr>
              <a:t>Dr Véronique Phé</a:t>
            </a:r>
          </a:p>
          <a:p>
            <a:endParaRPr lang="fr-FR" b="1" dirty="0" smtClean="0">
              <a:solidFill>
                <a:srgbClr val="17375E"/>
              </a:solidFill>
            </a:endParaRPr>
          </a:p>
          <a:p>
            <a:r>
              <a:rPr lang="fr-FR" sz="2400" b="1" dirty="0">
                <a:solidFill>
                  <a:srgbClr val="17375E"/>
                </a:solidFill>
              </a:rPr>
              <a:t>Service d’Urologie</a:t>
            </a:r>
          </a:p>
          <a:p>
            <a:r>
              <a:rPr lang="fr-FR" sz="2400" b="1" dirty="0" smtClean="0">
                <a:solidFill>
                  <a:srgbClr val="17375E"/>
                </a:solidFill>
              </a:rPr>
              <a:t>Hôpital Pitié-Salpêtrière</a:t>
            </a:r>
          </a:p>
          <a:p>
            <a:r>
              <a:rPr lang="fr-FR" sz="2400" b="1" dirty="0" smtClean="0">
                <a:solidFill>
                  <a:srgbClr val="17375E"/>
                </a:solidFill>
              </a:rPr>
              <a:t>Paris</a:t>
            </a:r>
            <a:endParaRPr lang="fr-FR" sz="2400" b="1" dirty="0">
              <a:solidFill>
                <a:srgbClr val="17375E"/>
              </a:solidFill>
            </a:endParaRPr>
          </a:p>
        </p:txBody>
      </p:sp>
    </p:spTree>
    <p:extLst>
      <p:ext uri="{BB962C8B-B14F-4D97-AF65-F5344CB8AC3E}">
        <p14:creationId xmlns:p14="http://schemas.microsoft.com/office/powerpoint/2010/main" val="18263633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508000" y="-50800"/>
            <a:ext cx="8229600" cy="884238"/>
          </a:xfrm>
        </p:spPr>
        <p:txBody>
          <a:bodyPr>
            <a:normAutofit/>
          </a:bodyPr>
          <a:lstStyle/>
          <a:p>
            <a:r>
              <a:rPr lang="fr-FR" sz="3600" b="1" dirty="0" smtClean="0"/>
              <a:t>Recommandations-Prise en charge initiale</a:t>
            </a:r>
            <a:endParaRPr lang="fr-FR" sz="3600" b="1" dirty="0"/>
          </a:p>
        </p:txBody>
      </p:sp>
      <p:sp>
        <p:nvSpPr>
          <p:cNvPr id="7" name="ZoneTexte 6"/>
          <p:cNvSpPr txBox="1"/>
          <p:nvPr/>
        </p:nvSpPr>
        <p:spPr>
          <a:xfrm>
            <a:off x="6591300" y="1436231"/>
            <a:ext cx="2441575" cy="2462213"/>
          </a:xfrm>
          <a:prstGeom prst="rect">
            <a:avLst/>
          </a:prstGeom>
          <a:solidFill>
            <a:srgbClr val="E5DE5A"/>
          </a:solidFill>
          <a:ln>
            <a:solidFill>
              <a:srgbClr val="000000"/>
            </a:solidFill>
          </a:ln>
        </p:spPr>
        <p:txBody>
          <a:bodyPr wrap="square" rtlCol="0">
            <a:spAutoFit/>
          </a:bodyPr>
          <a:lstStyle/>
          <a:p>
            <a:r>
              <a:rPr lang="fr-FR" sz="1400" i="1" dirty="0" smtClean="0"/>
              <a:t>Hématurie</a:t>
            </a:r>
          </a:p>
          <a:p>
            <a:r>
              <a:rPr lang="fr-FR" sz="1400" i="1" dirty="0" smtClean="0"/>
              <a:t>Incontinence urinaire récidivée</a:t>
            </a:r>
          </a:p>
          <a:p>
            <a:r>
              <a:rPr lang="fr-FR" sz="1400" i="1" dirty="0" smtClean="0"/>
              <a:t>Douleur</a:t>
            </a:r>
          </a:p>
          <a:p>
            <a:r>
              <a:rPr lang="fr-FR" sz="1400" i="1" dirty="0" smtClean="0"/>
              <a:t>Infections urinaires récidivantes</a:t>
            </a:r>
          </a:p>
          <a:p>
            <a:r>
              <a:rPr lang="fr-FR" sz="1400" i="1" dirty="0" smtClean="0"/>
              <a:t>Prolapsus</a:t>
            </a:r>
          </a:p>
          <a:p>
            <a:r>
              <a:rPr lang="fr-FR" sz="1400" i="1" dirty="0" smtClean="0"/>
              <a:t>Antécédent d’irradiation</a:t>
            </a:r>
          </a:p>
          <a:p>
            <a:r>
              <a:rPr lang="fr-FR" sz="1400" i="1" dirty="0" smtClean="0"/>
              <a:t>Masse pelvienne</a:t>
            </a:r>
          </a:p>
          <a:p>
            <a:r>
              <a:rPr lang="fr-FR" sz="1400" i="1" dirty="0" err="1" smtClean="0"/>
              <a:t>Atcd</a:t>
            </a:r>
            <a:r>
              <a:rPr lang="fr-FR" sz="1400" i="1" dirty="0" smtClean="0"/>
              <a:t> chirurgie urologique</a:t>
            </a:r>
          </a:p>
          <a:p>
            <a:r>
              <a:rPr lang="fr-FR" sz="1400" i="1" dirty="0" smtClean="0"/>
              <a:t>Signes neurologiques</a:t>
            </a:r>
          </a:p>
          <a:p>
            <a:r>
              <a:rPr lang="fr-FR" sz="1400" i="1" dirty="0"/>
              <a:t>D</a:t>
            </a:r>
            <a:r>
              <a:rPr lang="fr-FR" sz="1400" i="1" dirty="0" smtClean="0"/>
              <a:t>ysurie</a:t>
            </a:r>
            <a:endParaRPr lang="fr-FR" sz="1400" i="1" dirty="0"/>
          </a:p>
        </p:txBody>
      </p:sp>
      <p:sp>
        <p:nvSpPr>
          <p:cNvPr id="8" name="ZoneTexte 7"/>
          <p:cNvSpPr txBox="1"/>
          <p:nvPr/>
        </p:nvSpPr>
        <p:spPr>
          <a:xfrm>
            <a:off x="2626997" y="974528"/>
            <a:ext cx="3731894" cy="307777"/>
          </a:xfrm>
          <a:prstGeom prst="rect">
            <a:avLst/>
          </a:prstGeom>
          <a:solidFill>
            <a:schemeClr val="accent6">
              <a:lumMod val="60000"/>
              <a:lumOff val="40000"/>
            </a:schemeClr>
          </a:solidFill>
          <a:ln>
            <a:solidFill>
              <a:srgbClr val="000000"/>
            </a:solidFill>
          </a:ln>
        </p:spPr>
        <p:txBody>
          <a:bodyPr wrap="square" rtlCol="0">
            <a:spAutoFit/>
          </a:bodyPr>
          <a:lstStyle/>
          <a:p>
            <a:r>
              <a:rPr lang="fr-FR" sz="1400" b="1" dirty="0" smtClean="0"/>
              <a:t>Incontinence urinaire/</a:t>
            </a:r>
            <a:r>
              <a:rPr lang="fr-FR" sz="1400" b="1" dirty="0" err="1" smtClean="0"/>
              <a:t>Urgenturie</a:t>
            </a:r>
            <a:r>
              <a:rPr lang="fr-FR" sz="1400" b="1" dirty="0" smtClean="0"/>
              <a:t> </a:t>
            </a:r>
            <a:endParaRPr lang="fr-FR" sz="1400" b="1" dirty="0"/>
          </a:p>
        </p:txBody>
      </p:sp>
      <p:sp>
        <p:nvSpPr>
          <p:cNvPr id="12" name="ZoneTexte 11"/>
          <p:cNvSpPr txBox="1"/>
          <p:nvPr/>
        </p:nvSpPr>
        <p:spPr>
          <a:xfrm>
            <a:off x="2626997" y="1651675"/>
            <a:ext cx="3731894" cy="2246769"/>
          </a:xfrm>
          <a:prstGeom prst="rect">
            <a:avLst/>
          </a:prstGeom>
          <a:solidFill>
            <a:schemeClr val="accent5">
              <a:lumMod val="60000"/>
              <a:lumOff val="40000"/>
            </a:schemeClr>
          </a:solidFill>
          <a:ln>
            <a:solidFill>
              <a:srgbClr val="000000"/>
            </a:solidFill>
          </a:ln>
        </p:spPr>
        <p:txBody>
          <a:bodyPr wrap="square" rtlCol="0">
            <a:spAutoFit/>
          </a:bodyPr>
          <a:lstStyle/>
          <a:p>
            <a:r>
              <a:rPr lang="fr-FR" sz="1400" b="1" dirty="0" smtClean="0"/>
              <a:t>Général</a:t>
            </a:r>
          </a:p>
          <a:p>
            <a:r>
              <a:rPr lang="fr-FR" sz="1400" b="1" dirty="0" smtClean="0"/>
              <a:t>Symptômes urinaires (catalogue mictionnel)</a:t>
            </a:r>
          </a:p>
          <a:p>
            <a:r>
              <a:rPr lang="fr-FR" sz="1400" b="1" dirty="0" smtClean="0"/>
              <a:t>Qualité de vie et motivation pour le traitement</a:t>
            </a:r>
          </a:p>
          <a:p>
            <a:r>
              <a:rPr lang="fr-FR" sz="1400" b="1" dirty="0" smtClean="0"/>
              <a:t>Examen clinique: abdominal, pelvien, périnéal</a:t>
            </a:r>
          </a:p>
          <a:p>
            <a:r>
              <a:rPr lang="fr-FR" sz="1400" b="1" dirty="0" smtClean="0"/>
              <a:t>Test à la toux</a:t>
            </a:r>
          </a:p>
          <a:p>
            <a:r>
              <a:rPr lang="fr-FR" sz="1400" b="1" dirty="0" smtClean="0"/>
              <a:t>Bandelette urinaire</a:t>
            </a:r>
            <a:r>
              <a:rPr lang="fr-FR" sz="1400" b="1" dirty="0" smtClean="0">
                <a:sym typeface="Wingdings"/>
              </a:rPr>
              <a:t> en cas d’infection, traiter et réévaluer</a:t>
            </a:r>
          </a:p>
          <a:p>
            <a:r>
              <a:rPr lang="fr-FR" sz="1400" b="1" dirty="0" smtClean="0">
                <a:sym typeface="Wingdings"/>
              </a:rPr>
              <a:t>Statut hormonal</a:t>
            </a:r>
          </a:p>
          <a:p>
            <a:r>
              <a:rPr lang="fr-FR" sz="1400" b="1" dirty="0" smtClean="0">
                <a:sym typeface="Wingdings"/>
              </a:rPr>
              <a:t>État du plancher périnéal</a:t>
            </a:r>
          </a:p>
          <a:p>
            <a:r>
              <a:rPr lang="fr-FR" sz="1400" b="1" dirty="0" smtClean="0">
                <a:sym typeface="Wingdings"/>
              </a:rPr>
              <a:t>Résidu post mictionnel</a:t>
            </a:r>
            <a:endParaRPr lang="fr-FR" sz="1400" b="1" dirty="0"/>
          </a:p>
        </p:txBody>
      </p:sp>
      <p:cxnSp>
        <p:nvCxnSpPr>
          <p:cNvPr id="3" name="Connecteur droit avec flèche 2"/>
          <p:cNvCxnSpPr>
            <a:stCxn id="8" idx="2"/>
            <a:endCxn id="12" idx="0"/>
          </p:cNvCxnSpPr>
          <p:nvPr/>
        </p:nvCxnSpPr>
        <p:spPr>
          <a:xfrm>
            <a:off x="4492944" y="1282305"/>
            <a:ext cx="0" cy="369370"/>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Connecteur droit 16"/>
          <p:cNvCxnSpPr>
            <a:stCxn id="12" idx="2"/>
            <a:endCxn id="68" idx="0"/>
          </p:cNvCxnSpPr>
          <p:nvPr/>
        </p:nvCxnSpPr>
        <p:spPr>
          <a:xfrm>
            <a:off x="4492944" y="3898444"/>
            <a:ext cx="16194" cy="288808"/>
          </a:xfrm>
          <a:prstGeom prst="line">
            <a:avLst/>
          </a:prstGeom>
          <a:ln w="38100" cmpd="sng">
            <a:solidFill>
              <a:srgbClr val="00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9" name="Connecteur droit avec flèche 18"/>
          <p:cNvCxnSpPr/>
          <p:nvPr/>
        </p:nvCxnSpPr>
        <p:spPr>
          <a:xfrm>
            <a:off x="4492944" y="5915419"/>
            <a:ext cx="0" cy="309249"/>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a:off x="4505963" y="4766153"/>
            <a:ext cx="3175" cy="398698"/>
          </a:xfrm>
          <a:prstGeom prst="line">
            <a:avLst/>
          </a:prstGeom>
          <a:ln w="38100" cmpd="sng">
            <a:solidFill>
              <a:srgbClr val="000000"/>
            </a:solidFill>
            <a:tailEnd type="triangle" w="lg"/>
          </a:ln>
        </p:spPr>
        <p:style>
          <a:lnRef idx="2">
            <a:schemeClr val="accent1"/>
          </a:lnRef>
          <a:fillRef idx="0">
            <a:schemeClr val="accent1"/>
          </a:fillRef>
          <a:effectRef idx="1">
            <a:schemeClr val="accent1"/>
          </a:effectRef>
          <a:fontRef idx="minor">
            <a:schemeClr val="tx1"/>
          </a:fontRef>
        </p:style>
      </p:cxnSp>
      <p:sp>
        <p:nvSpPr>
          <p:cNvPr id="43" name="Hexagone 42"/>
          <p:cNvSpPr/>
          <p:nvPr/>
        </p:nvSpPr>
        <p:spPr>
          <a:xfrm>
            <a:off x="698500" y="853720"/>
            <a:ext cx="1379855" cy="822960"/>
          </a:xfrm>
          <a:prstGeom prst="hexagon">
            <a:avLst/>
          </a:prstGeom>
          <a:solidFill>
            <a:schemeClr val="accent6">
              <a:lumMod val="50000"/>
            </a:schemeClr>
          </a:solid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lstStyle/>
          <a:p>
            <a:r>
              <a:rPr lang="fr-FR" dirty="0" smtClean="0"/>
              <a:t>Histoire </a:t>
            </a:r>
            <a:endParaRPr lang="fr-FR" dirty="0"/>
          </a:p>
        </p:txBody>
      </p:sp>
      <p:sp>
        <p:nvSpPr>
          <p:cNvPr id="45" name="Rectangle à coins arrondis 44"/>
          <p:cNvSpPr/>
          <p:nvPr/>
        </p:nvSpPr>
        <p:spPr>
          <a:xfrm>
            <a:off x="349250" y="2174875"/>
            <a:ext cx="2093912" cy="666750"/>
          </a:xfrm>
          <a:prstGeom prst="roundRect">
            <a:avLst/>
          </a:prstGeom>
          <a:solidFill>
            <a:schemeClr val="accent5">
              <a:lumMod val="75000"/>
            </a:schemeClr>
          </a:solidFill>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Examen clinique</a:t>
            </a:r>
            <a:endParaRPr lang="fr-FR" dirty="0"/>
          </a:p>
        </p:txBody>
      </p:sp>
      <p:sp>
        <p:nvSpPr>
          <p:cNvPr id="46" name="Ellipse 45"/>
          <p:cNvSpPr/>
          <p:nvPr/>
        </p:nvSpPr>
        <p:spPr>
          <a:xfrm>
            <a:off x="349250" y="4115555"/>
            <a:ext cx="2364106" cy="698500"/>
          </a:xfrm>
          <a:prstGeom prst="ellipse">
            <a:avLst/>
          </a:prstGeom>
          <a:solidFill>
            <a:schemeClr val="accent1">
              <a:lumMod val="75000"/>
            </a:schemeClr>
          </a:solidFill>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Diagnostic </a:t>
            </a:r>
            <a:endParaRPr lang="fr-FR" dirty="0"/>
          </a:p>
        </p:txBody>
      </p:sp>
      <p:sp>
        <p:nvSpPr>
          <p:cNvPr id="47" name="Octogone 46"/>
          <p:cNvSpPr/>
          <p:nvPr/>
        </p:nvSpPr>
        <p:spPr>
          <a:xfrm>
            <a:off x="349250" y="5265162"/>
            <a:ext cx="2444750" cy="538042"/>
          </a:xfrm>
          <a:prstGeom prst="octagon">
            <a:avLst/>
          </a:prstGeom>
          <a:solidFill>
            <a:schemeClr val="accent2">
              <a:lumMod val="75000"/>
            </a:schemeClr>
          </a:solidFill>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Prise en charge</a:t>
            </a:r>
            <a:endParaRPr lang="fr-FR" dirty="0"/>
          </a:p>
        </p:txBody>
      </p:sp>
      <p:sp>
        <p:nvSpPr>
          <p:cNvPr id="61" name="ZoneTexte 60"/>
          <p:cNvSpPr txBox="1"/>
          <p:nvPr/>
        </p:nvSpPr>
        <p:spPr>
          <a:xfrm>
            <a:off x="2952750" y="5164851"/>
            <a:ext cx="2908300" cy="738664"/>
          </a:xfrm>
          <a:prstGeom prst="rect">
            <a:avLst/>
          </a:prstGeom>
          <a:solidFill>
            <a:schemeClr val="accent2">
              <a:lumMod val="20000"/>
              <a:lumOff val="80000"/>
            </a:schemeClr>
          </a:solidFill>
          <a:ln w="38100" cmpd="sng">
            <a:solidFill>
              <a:schemeClr val="tx1"/>
            </a:solidFill>
          </a:ln>
        </p:spPr>
        <p:txBody>
          <a:bodyPr wrap="square" rtlCol="0">
            <a:spAutoFit/>
          </a:bodyPr>
          <a:lstStyle/>
          <a:p>
            <a:pPr algn="ctr"/>
            <a:r>
              <a:rPr lang="fr-FR" sz="1400" dirty="0" smtClean="0"/>
              <a:t>Rééducation, mesures diététiques, mictions programmées</a:t>
            </a:r>
          </a:p>
          <a:p>
            <a:pPr algn="ctr"/>
            <a:r>
              <a:rPr lang="fr-FR" sz="1400" dirty="0" smtClean="0"/>
              <a:t>Anticholinergiques</a:t>
            </a:r>
            <a:endParaRPr lang="fr-FR" sz="1400" dirty="0"/>
          </a:p>
        </p:txBody>
      </p:sp>
      <p:sp>
        <p:nvSpPr>
          <p:cNvPr id="63" name="ZoneTexte 62"/>
          <p:cNvSpPr txBox="1"/>
          <p:nvPr/>
        </p:nvSpPr>
        <p:spPr>
          <a:xfrm>
            <a:off x="2952749" y="6224668"/>
            <a:ext cx="6080125" cy="400110"/>
          </a:xfrm>
          <a:prstGeom prst="rect">
            <a:avLst/>
          </a:prstGeom>
          <a:solidFill>
            <a:schemeClr val="tx1"/>
          </a:solidFill>
          <a:ln>
            <a:solidFill>
              <a:srgbClr val="000000"/>
            </a:solidFill>
          </a:ln>
        </p:spPr>
        <p:txBody>
          <a:bodyPr wrap="square" rtlCol="0">
            <a:spAutoFit/>
          </a:bodyPr>
          <a:lstStyle/>
          <a:p>
            <a:pPr algn="ctr"/>
            <a:r>
              <a:rPr lang="fr-FR" sz="2000" b="1" dirty="0" smtClean="0">
                <a:solidFill>
                  <a:schemeClr val="bg1"/>
                </a:solidFill>
              </a:rPr>
              <a:t>PRISE EN CHARGE SPECIALISEE</a:t>
            </a:r>
            <a:endParaRPr lang="fr-FR" sz="2000" b="1" dirty="0">
              <a:solidFill>
                <a:schemeClr val="bg1"/>
              </a:solidFill>
            </a:endParaRPr>
          </a:p>
        </p:txBody>
      </p:sp>
      <p:sp>
        <p:nvSpPr>
          <p:cNvPr id="68" name="Rectangle 67"/>
          <p:cNvSpPr/>
          <p:nvPr/>
        </p:nvSpPr>
        <p:spPr>
          <a:xfrm>
            <a:off x="2223138" y="4187252"/>
            <a:ext cx="4572000" cy="584776"/>
          </a:xfrm>
          <a:prstGeom prst="rect">
            <a:avLst/>
          </a:prstGeom>
        </p:spPr>
        <p:txBody>
          <a:bodyPr>
            <a:spAutoFit/>
          </a:bodyPr>
          <a:lstStyle/>
          <a:p>
            <a:pPr algn="ctr"/>
            <a:r>
              <a:rPr lang="fr-FR" sz="1600" b="1" dirty="0">
                <a:solidFill>
                  <a:srgbClr val="008000"/>
                </a:solidFill>
              </a:rPr>
              <a:t>Hyperactivité </a:t>
            </a:r>
            <a:r>
              <a:rPr lang="fr-FR" sz="1600" b="1" dirty="0" smtClean="0">
                <a:solidFill>
                  <a:srgbClr val="008000"/>
                </a:solidFill>
              </a:rPr>
              <a:t>vésicale</a:t>
            </a:r>
          </a:p>
          <a:p>
            <a:pPr algn="ctr"/>
            <a:r>
              <a:rPr lang="fr-FR" sz="1600" b="1" dirty="0" err="1" smtClean="0">
                <a:solidFill>
                  <a:srgbClr val="008000"/>
                </a:solidFill>
              </a:rPr>
              <a:t>Urgenturie</a:t>
            </a:r>
            <a:r>
              <a:rPr lang="fr-FR" sz="1600" b="1" dirty="0" smtClean="0">
                <a:solidFill>
                  <a:srgbClr val="008000"/>
                </a:solidFill>
              </a:rPr>
              <a:t>/Incontinence </a:t>
            </a:r>
            <a:endParaRPr lang="fr-FR" sz="1600" b="1" dirty="0">
              <a:solidFill>
                <a:srgbClr val="008000"/>
              </a:solidFill>
            </a:endParaRPr>
          </a:p>
        </p:txBody>
      </p:sp>
      <p:cxnSp>
        <p:nvCxnSpPr>
          <p:cNvPr id="87" name="Connecteur droit 86"/>
          <p:cNvCxnSpPr/>
          <p:nvPr/>
        </p:nvCxnSpPr>
        <p:spPr>
          <a:xfrm>
            <a:off x="7880988" y="3898444"/>
            <a:ext cx="0" cy="2326224"/>
          </a:xfrm>
          <a:prstGeom prst="line">
            <a:avLst/>
          </a:prstGeom>
          <a:ln w="38100" cmpd="sng">
            <a:solidFill>
              <a:srgbClr val="000000"/>
            </a:solidFill>
            <a:tailEnd type="triangle" w="lg"/>
          </a:ln>
        </p:spPr>
        <p:style>
          <a:lnRef idx="2">
            <a:schemeClr val="accent1"/>
          </a:lnRef>
          <a:fillRef idx="0">
            <a:schemeClr val="accent1"/>
          </a:fillRef>
          <a:effectRef idx="1">
            <a:schemeClr val="accent1"/>
          </a:effectRef>
          <a:fontRef idx="minor">
            <a:schemeClr val="tx1"/>
          </a:fontRef>
        </p:style>
      </p:cxnSp>
      <p:sp>
        <p:nvSpPr>
          <p:cNvPr id="89" name="ZoneTexte 88"/>
          <p:cNvSpPr txBox="1"/>
          <p:nvPr/>
        </p:nvSpPr>
        <p:spPr>
          <a:xfrm>
            <a:off x="4810125" y="5915419"/>
            <a:ext cx="1548766" cy="369332"/>
          </a:xfrm>
          <a:prstGeom prst="rect">
            <a:avLst/>
          </a:prstGeom>
          <a:noFill/>
        </p:spPr>
        <p:txBody>
          <a:bodyPr wrap="square" rtlCol="0">
            <a:spAutoFit/>
          </a:bodyPr>
          <a:lstStyle/>
          <a:p>
            <a:r>
              <a:rPr lang="fr-FR" b="1" i="1" dirty="0" smtClean="0">
                <a:solidFill>
                  <a:srgbClr val="FF0000"/>
                </a:solidFill>
              </a:rPr>
              <a:t>Echec</a:t>
            </a:r>
            <a:endParaRPr lang="fr-FR" b="1" i="1" dirty="0">
              <a:solidFill>
                <a:srgbClr val="FF0000"/>
              </a:solidFill>
            </a:endParaRPr>
          </a:p>
        </p:txBody>
      </p:sp>
      <p:sp>
        <p:nvSpPr>
          <p:cNvPr id="90" name="ZoneTexte 89"/>
          <p:cNvSpPr txBox="1"/>
          <p:nvPr/>
        </p:nvSpPr>
        <p:spPr>
          <a:xfrm>
            <a:off x="183835" y="6338737"/>
            <a:ext cx="2443162" cy="276999"/>
          </a:xfrm>
          <a:prstGeom prst="rect">
            <a:avLst/>
          </a:prstGeom>
          <a:noFill/>
        </p:spPr>
        <p:txBody>
          <a:bodyPr wrap="square" rtlCol="0">
            <a:spAutoFit/>
          </a:bodyPr>
          <a:lstStyle/>
          <a:p>
            <a:r>
              <a:rPr lang="fr-FR" sz="1200" i="1" dirty="0" err="1" smtClean="0"/>
              <a:t>Abrams</a:t>
            </a:r>
            <a:r>
              <a:rPr lang="fr-FR" sz="1200" i="1" dirty="0" smtClean="0"/>
              <a:t> et al, 2010</a:t>
            </a:r>
            <a:endParaRPr lang="fr-FR" sz="1200" i="1" dirty="0"/>
          </a:p>
        </p:txBody>
      </p:sp>
    </p:spTree>
    <p:extLst>
      <p:ext uri="{BB962C8B-B14F-4D97-AF65-F5344CB8AC3E}">
        <p14:creationId xmlns:p14="http://schemas.microsoft.com/office/powerpoint/2010/main" val="153582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38138"/>
            <a:ext cx="9144000" cy="1143000"/>
          </a:xfrm>
        </p:spPr>
        <p:txBody>
          <a:bodyPr>
            <a:noAutofit/>
          </a:bodyPr>
          <a:lstStyle/>
          <a:p>
            <a:r>
              <a:rPr lang="fr-FR" sz="3600" b="1" dirty="0" smtClean="0"/>
              <a:t>Prise en charge éducative ou </a:t>
            </a:r>
            <a:r>
              <a:rPr lang="fr-FR" sz="3600" b="1" dirty="0"/>
              <a:t>comportementale</a:t>
            </a:r>
            <a:br>
              <a:rPr lang="fr-FR" sz="3600" b="1" dirty="0"/>
            </a:br>
            <a:r>
              <a:rPr lang="fr-FR" sz="3600" b="1" dirty="0"/>
              <a:t>R</a:t>
            </a:r>
            <a:r>
              <a:rPr lang="fr-FR" sz="3600" b="1" dirty="0" smtClean="0"/>
              <a:t>ééducation</a:t>
            </a:r>
            <a:r>
              <a:rPr lang="fr-FR" sz="3600" b="1" dirty="0"/>
              <a:t/>
            </a:r>
            <a:br>
              <a:rPr lang="fr-FR" sz="3600" b="1" dirty="0"/>
            </a:br>
            <a:endParaRPr lang="fr-FR" sz="3600" b="1" dirty="0"/>
          </a:p>
        </p:txBody>
      </p:sp>
      <p:sp>
        <p:nvSpPr>
          <p:cNvPr id="3" name="Espace réservé du contenu 2"/>
          <p:cNvSpPr>
            <a:spLocks noGrp="1"/>
          </p:cNvSpPr>
          <p:nvPr>
            <p:ph idx="1"/>
          </p:nvPr>
        </p:nvSpPr>
        <p:spPr>
          <a:xfrm>
            <a:off x="266700" y="1481138"/>
            <a:ext cx="8610600" cy="4995862"/>
          </a:xfrm>
        </p:spPr>
        <p:txBody>
          <a:bodyPr>
            <a:normAutofit fontScale="92500" lnSpcReduction="20000"/>
          </a:bodyPr>
          <a:lstStyle/>
          <a:p>
            <a:r>
              <a:rPr lang="fr-FR" sz="2400" b="1" dirty="0" smtClean="0">
                <a:solidFill>
                  <a:schemeClr val="tx2">
                    <a:lumMod val="50000"/>
                  </a:schemeClr>
                </a:solidFill>
              </a:rPr>
              <a:t>Après étude </a:t>
            </a:r>
            <a:r>
              <a:rPr lang="fr-FR" sz="2400" b="1" dirty="0">
                <a:solidFill>
                  <a:schemeClr val="tx2">
                    <a:lumMod val="50000"/>
                  </a:schemeClr>
                </a:solidFill>
              </a:rPr>
              <a:t>du </a:t>
            </a:r>
            <a:r>
              <a:rPr lang="fr-FR" sz="2400" b="1" dirty="0" smtClean="0">
                <a:solidFill>
                  <a:schemeClr val="tx2">
                    <a:lumMod val="50000"/>
                  </a:schemeClr>
                </a:solidFill>
              </a:rPr>
              <a:t>catalogue mictionnel</a:t>
            </a:r>
          </a:p>
          <a:p>
            <a:endParaRPr lang="fr-FR" sz="2400" dirty="0"/>
          </a:p>
          <a:p>
            <a:r>
              <a:rPr lang="fr-FR" sz="2400" b="1" dirty="0" smtClean="0">
                <a:solidFill>
                  <a:srgbClr val="10253F"/>
                </a:solidFill>
              </a:rPr>
              <a:t>Modification du </a:t>
            </a:r>
            <a:r>
              <a:rPr lang="fr-FR" sz="2400" b="1" dirty="0">
                <a:solidFill>
                  <a:srgbClr val="10253F"/>
                </a:solidFill>
              </a:rPr>
              <a:t>comportement des </a:t>
            </a:r>
            <a:r>
              <a:rPr lang="fr-FR" sz="2400" b="1" dirty="0" smtClean="0">
                <a:solidFill>
                  <a:srgbClr val="10253F"/>
                </a:solidFill>
              </a:rPr>
              <a:t>patients et des habitudes de vie</a:t>
            </a:r>
          </a:p>
          <a:p>
            <a:pPr lvl="1"/>
            <a:r>
              <a:rPr lang="fr-FR" sz="2400" dirty="0"/>
              <a:t>G</a:t>
            </a:r>
            <a:r>
              <a:rPr lang="fr-FR" sz="2400" dirty="0" smtClean="0"/>
              <a:t>estion de la diurèse</a:t>
            </a:r>
          </a:p>
          <a:p>
            <a:pPr lvl="1"/>
            <a:r>
              <a:rPr lang="fr-FR" sz="2400" dirty="0"/>
              <a:t>L</a:t>
            </a:r>
            <a:r>
              <a:rPr lang="fr-FR" sz="2400" dirty="0" smtClean="0"/>
              <a:t>imiter </a:t>
            </a:r>
            <a:r>
              <a:rPr lang="fr-FR" sz="2400" dirty="0"/>
              <a:t>le thé et le </a:t>
            </a:r>
            <a:r>
              <a:rPr lang="fr-FR" sz="2400" dirty="0" smtClean="0"/>
              <a:t>café</a:t>
            </a:r>
          </a:p>
          <a:p>
            <a:pPr lvl="1"/>
            <a:r>
              <a:rPr lang="fr-FR" sz="2400" dirty="0" smtClean="0"/>
              <a:t>Arrêt du tabac</a:t>
            </a:r>
          </a:p>
          <a:p>
            <a:pPr lvl="1"/>
            <a:r>
              <a:rPr lang="fr-FR" sz="2400" dirty="0" smtClean="0"/>
              <a:t>Perte de poids</a:t>
            </a:r>
          </a:p>
          <a:p>
            <a:pPr marL="457200" lvl="1" indent="0">
              <a:buNone/>
            </a:pPr>
            <a:endParaRPr lang="fr-FR" sz="2400" dirty="0"/>
          </a:p>
          <a:p>
            <a:r>
              <a:rPr lang="fr-FR" sz="2400" b="1" dirty="0" smtClean="0">
                <a:solidFill>
                  <a:srgbClr val="10253F"/>
                </a:solidFill>
              </a:rPr>
              <a:t>Prise en charge de </a:t>
            </a:r>
            <a:r>
              <a:rPr lang="fr-FR" sz="2400" b="1" dirty="0">
                <a:solidFill>
                  <a:srgbClr val="10253F"/>
                </a:solidFill>
              </a:rPr>
              <a:t>la constipation </a:t>
            </a:r>
            <a:endParaRPr lang="fr-FR" sz="2400" b="1" dirty="0" smtClean="0">
              <a:solidFill>
                <a:srgbClr val="10253F"/>
              </a:solidFill>
            </a:endParaRPr>
          </a:p>
          <a:p>
            <a:pPr marL="0" indent="0">
              <a:buNone/>
            </a:pPr>
            <a:endParaRPr lang="fr-FR" sz="2400" dirty="0" smtClean="0"/>
          </a:p>
          <a:p>
            <a:r>
              <a:rPr lang="fr-FR" sz="2400" b="1" dirty="0" smtClean="0">
                <a:solidFill>
                  <a:srgbClr val="10253F"/>
                </a:solidFill>
              </a:rPr>
              <a:t>Rééducation </a:t>
            </a:r>
            <a:r>
              <a:rPr lang="fr-FR" sz="2400" b="1" dirty="0">
                <a:solidFill>
                  <a:srgbClr val="10253F"/>
                </a:solidFill>
              </a:rPr>
              <a:t>de la </a:t>
            </a:r>
            <a:r>
              <a:rPr lang="fr-FR" sz="2400" b="1" dirty="0" smtClean="0">
                <a:solidFill>
                  <a:srgbClr val="10253F"/>
                </a:solidFill>
              </a:rPr>
              <a:t>vessie</a:t>
            </a:r>
            <a:r>
              <a:rPr lang="fr-FR" sz="2400" dirty="0" smtClean="0"/>
              <a:t>: établissement </a:t>
            </a:r>
            <a:r>
              <a:rPr lang="fr-FR" sz="2400" dirty="0"/>
              <a:t>d’un horaire pour les </a:t>
            </a:r>
            <a:r>
              <a:rPr lang="fr-FR" sz="2400" dirty="0" smtClean="0"/>
              <a:t>mictions</a:t>
            </a:r>
          </a:p>
          <a:p>
            <a:pPr marL="0" indent="0">
              <a:buNone/>
            </a:pPr>
            <a:endParaRPr lang="fr-FR" sz="2400" dirty="0"/>
          </a:p>
          <a:p>
            <a:r>
              <a:rPr lang="fr-FR" sz="2400" b="1" dirty="0">
                <a:solidFill>
                  <a:srgbClr val="10253F"/>
                </a:solidFill>
              </a:rPr>
              <a:t>E</a:t>
            </a:r>
            <a:r>
              <a:rPr lang="fr-FR" sz="2400" b="1" dirty="0" smtClean="0">
                <a:solidFill>
                  <a:srgbClr val="10253F"/>
                </a:solidFill>
              </a:rPr>
              <a:t>xercices de renforcement </a:t>
            </a:r>
            <a:r>
              <a:rPr lang="fr-FR" sz="2400" dirty="0" smtClean="0"/>
              <a:t>des </a:t>
            </a:r>
            <a:r>
              <a:rPr lang="fr-FR" sz="2400" dirty="0"/>
              <a:t>muscles du </a:t>
            </a:r>
            <a:r>
              <a:rPr lang="fr-FR" sz="2400" dirty="0" smtClean="0"/>
              <a:t>périnée et du sphincter strié</a:t>
            </a:r>
            <a:endParaRPr lang="fr-FR" sz="2400" dirty="0"/>
          </a:p>
        </p:txBody>
      </p:sp>
    </p:spTree>
    <p:extLst>
      <p:ext uri="{BB962C8B-B14F-4D97-AF65-F5344CB8AC3E}">
        <p14:creationId xmlns:p14="http://schemas.microsoft.com/office/powerpoint/2010/main" val="6470102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p:txBody>
          <a:bodyPr/>
          <a:lstStyle/>
          <a:p>
            <a:r>
              <a:rPr lang="fr-FR" b="1" dirty="0" smtClean="0"/>
              <a:t>Les Anticholinergiques</a:t>
            </a:r>
            <a:endParaRPr lang="fr-FR" b="1" dirty="0"/>
          </a:p>
        </p:txBody>
      </p:sp>
    </p:spTree>
    <p:extLst>
      <p:ext uri="{BB962C8B-B14F-4D97-AF65-F5344CB8AC3E}">
        <p14:creationId xmlns:p14="http://schemas.microsoft.com/office/powerpoint/2010/main" val="38387121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476672"/>
            <a:ext cx="7920880" cy="1656184"/>
          </a:xfrm>
        </p:spPr>
        <p:txBody>
          <a:bodyPr/>
          <a:lstStyle/>
          <a:p>
            <a:pPr algn="ctr" fontAlgn="auto">
              <a:spcAft>
                <a:spcPts val="0"/>
              </a:spcAft>
              <a:defRPr/>
            </a:pPr>
            <a:r>
              <a:rPr lang="fr-FR" dirty="0" smtClean="0"/>
              <a:t>Incontinence urinaire</a:t>
            </a:r>
            <a:endParaRPr lang="fr-FR" dirty="0"/>
          </a:p>
        </p:txBody>
      </p:sp>
      <p:sp>
        <p:nvSpPr>
          <p:cNvPr id="3" name="Sous-titre 2"/>
          <p:cNvSpPr>
            <a:spLocks noGrp="1"/>
          </p:cNvSpPr>
          <p:nvPr>
            <p:ph type="subTitle" idx="1"/>
          </p:nvPr>
        </p:nvSpPr>
        <p:spPr>
          <a:xfrm>
            <a:off x="755576" y="2852936"/>
            <a:ext cx="7772400" cy="1776214"/>
          </a:xfrm>
        </p:spPr>
        <p:txBody>
          <a:bodyPr>
            <a:normAutofit fontScale="47500" lnSpcReduction="20000"/>
          </a:bodyPr>
          <a:lstStyle/>
          <a:p>
            <a:pPr marR="0" algn="ctr">
              <a:lnSpc>
                <a:spcPct val="80000"/>
              </a:lnSpc>
            </a:pPr>
            <a:r>
              <a:rPr lang="fr-FR" sz="6700" dirty="0" smtClean="0">
                <a:solidFill>
                  <a:schemeClr val="tx1"/>
                </a:solidFill>
              </a:rPr>
              <a:t>Ariane CORTESSE</a:t>
            </a:r>
          </a:p>
          <a:p>
            <a:pPr marR="0" algn="ctr">
              <a:lnSpc>
                <a:spcPct val="80000"/>
              </a:lnSpc>
            </a:pPr>
            <a:endParaRPr lang="fr-FR" sz="4000" dirty="0" smtClean="0">
              <a:solidFill>
                <a:schemeClr val="tx1"/>
              </a:solidFill>
            </a:endParaRPr>
          </a:p>
          <a:p>
            <a:pPr marR="0" algn="ctr">
              <a:lnSpc>
                <a:spcPct val="80000"/>
              </a:lnSpc>
            </a:pPr>
            <a:r>
              <a:rPr lang="fr-FR" sz="4000" dirty="0" smtClean="0">
                <a:solidFill>
                  <a:schemeClr val="tx1"/>
                </a:solidFill>
              </a:rPr>
              <a:t>Service d’urologie </a:t>
            </a:r>
          </a:p>
          <a:p>
            <a:pPr marR="0" algn="ctr">
              <a:lnSpc>
                <a:spcPct val="80000"/>
              </a:lnSpc>
            </a:pPr>
            <a:endParaRPr lang="fr-FR" sz="4000" dirty="0" smtClean="0">
              <a:solidFill>
                <a:schemeClr val="tx1"/>
              </a:solidFill>
            </a:endParaRPr>
          </a:p>
          <a:p>
            <a:pPr marR="0" algn="ctr">
              <a:lnSpc>
                <a:spcPct val="80000"/>
              </a:lnSpc>
            </a:pPr>
            <a:r>
              <a:rPr lang="fr-FR" sz="4000" dirty="0" smtClean="0">
                <a:solidFill>
                  <a:schemeClr val="tx1"/>
                </a:solidFill>
              </a:rPr>
              <a:t>Hôpital Saint Louis</a:t>
            </a:r>
          </a:p>
          <a:p>
            <a:pPr marR="0" algn="ctr">
              <a:lnSpc>
                <a:spcPct val="80000"/>
              </a:lnSpc>
            </a:pPr>
            <a:r>
              <a:rPr lang="fr-FR" sz="4000" dirty="0" smtClean="0">
                <a:solidFill>
                  <a:schemeClr val="tx1"/>
                </a:solidFill>
              </a:rPr>
              <a:t>     Hôpital des Diaconesses	</a:t>
            </a:r>
          </a:p>
          <a:p>
            <a:pPr marR="0" algn="ctr">
              <a:lnSpc>
                <a:spcPct val="80000"/>
              </a:lnSpc>
            </a:pPr>
            <a:r>
              <a:rPr lang="fr-FR" sz="4000" dirty="0" smtClean="0">
                <a:solidFill>
                  <a:schemeClr val="tx1"/>
                </a:solidFill>
              </a:rPr>
              <a:t>(Paris)</a:t>
            </a:r>
          </a:p>
        </p:txBody>
      </p:sp>
    </p:spTree>
    <p:extLst>
      <p:ext uri="{BB962C8B-B14F-4D97-AF65-F5344CB8AC3E}">
        <p14:creationId xmlns:p14="http://schemas.microsoft.com/office/powerpoint/2010/main" val="20939701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1600"/>
            <a:ext cx="8229600" cy="1143000"/>
          </a:xfrm>
        </p:spPr>
        <p:txBody>
          <a:bodyPr>
            <a:normAutofit/>
          </a:bodyPr>
          <a:lstStyle/>
          <a:p>
            <a:r>
              <a:rPr lang="fr-FR" sz="3600" b="1" dirty="0" smtClean="0"/>
              <a:t>Anticholinergiques-Mécanismes d’action</a:t>
            </a:r>
            <a:endParaRPr lang="fr-FR" sz="3600" b="1" dirty="0"/>
          </a:p>
        </p:txBody>
      </p:sp>
      <p:sp>
        <p:nvSpPr>
          <p:cNvPr id="3" name="ZoneTexte 2"/>
          <p:cNvSpPr txBox="1"/>
          <p:nvPr/>
        </p:nvSpPr>
        <p:spPr>
          <a:xfrm>
            <a:off x="457200" y="1095375"/>
            <a:ext cx="8229600" cy="5324535"/>
          </a:xfrm>
          <a:prstGeom prst="rect">
            <a:avLst/>
          </a:prstGeom>
          <a:noFill/>
        </p:spPr>
        <p:txBody>
          <a:bodyPr wrap="square" rtlCol="0">
            <a:spAutoFit/>
          </a:bodyPr>
          <a:lstStyle/>
          <a:p>
            <a:pPr marL="285750" indent="-285750">
              <a:buFont typeface="Arial"/>
              <a:buChar char="•"/>
              <a:defRPr/>
            </a:pPr>
            <a:r>
              <a:rPr lang="fr-FR" sz="2000" b="1" dirty="0">
                <a:solidFill>
                  <a:srgbClr val="10253F"/>
                </a:solidFill>
              </a:rPr>
              <a:t> R</a:t>
            </a:r>
            <a:r>
              <a:rPr lang="fr-FR" sz="2000" b="1" dirty="0" smtClean="0">
                <a:solidFill>
                  <a:srgbClr val="10253F"/>
                </a:solidFill>
              </a:rPr>
              <a:t>écepteurs muscariniques à l’acétylcholine</a:t>
            </a:r>
          </a:p>
          <a:p>
            <a:pPr marL="800100" lvl="1" indent="-342900">
              <a:buFont typeface="Wingdings" charset="2"/>
              <a:buChar char="§"/>
              <a:defRPr/>
            </a:pPr>
            <a:r>
              <a:rPr lang="fr-FR" sz="2000" dirty="0" smtClean="0"/>
              <a:t>De la paroi </a:t>
            </a:r>
            <a:r>
              <a:rPr lang="fr-FR" sz="2000" dirty="0" err="1"/>
              <a:t>vésicale</a:t>
            </a:r>
            <a:r>
              <a:rPr lang="fr-FR" sz="2000" dirty="0"/>
              <a:t> =muqueuse vésicale </a:t>
            </a:r>
            <a:r>
              <a:rPr lang="fr-FR" sz="2000" dirty="0" smtClean="0"/>
              <a:t>= lieu de </a:t>
            </a:r>
            <a:r>
              <a:rPr lang="fr-FR" sz="2000" dirty="0" err="1" smtClean="0"/>
              <a:t>génèse</a:t>
            </a:r>
            <a:r>
              <a:rPr lang="fr-FR" sz="2000" dirty="0" smtClean="0"/>
              <a:t> </a:t>
            </a:r>
            <a:r>
              <a:rPr lang="fr-FR" sz="2000" dirty="0"/>
              <a:t>et de </a:t>
            </a:r>
            <a:r>
              <a:rPr lang="fr-FR" sz="2000" dirty="0" smtClean="0"/>
              <a:t>régulation </a:t>
            </a:r>
            <a:r>
              <a:rPr lang="fr-FR" sz="2000" dirty="0"/>
              <a:t>du message responsable de la sensation de besoin.</a:t>
            </a:r>
          </a:p>
          <a:p>
            <a:pPr marL="800100" lvl="1" indent="-342900">
              <a:buFont typeface="Wingdings" charset="2"/>
              <a:buChar char="§"/>
              <a:defRPr/>
            </a:pPr>
            <a:r>
              <a:rPr lang="fr-FR" sz="2000" dirty="0" smtClean="0"/>
              <a:t>Du muscle vésical= contraction musculaire</a:t>
            </a:r>
            <a:endParaRPr lang="fr-FR" sz="2000" dirty="0"/>
          </a:p>
          <a:p>
            <a:pPr marL="285750" indent="-285750">
              <a:buFont typeface="Arial"/>
              <a:buChar char="•"/>
              <a:defRPr/>
            </a:pPr>
            <a:endParaRPr lang="fr-FR" sz="2000" dirty="0"/>
          </a:p>
          <a:p>
            <a:pPr marL="285750" indent="-285750">
              <a:buFont typeface="Arial"/>
              <a:buChar char="•"/>
              <a:defRPr/>
            </a:pPr>
            <a:r>
              <a:rPr lang="fr-FR" sz="2000" b="1" dirty="0" smtClean="0">
                <a:solidFill>
                  <a:srgbClr val="10253F"/>
                </a:solidFill>
              </a:rPr>
              <a:t>Anticholinergiques = </a:t>
            </a:r>
            <a:r>
              <a:rPr lang="fr-FR" sz="2000" b="1" dirty="0" err="1" smtClean="0">
                <a:solidFill>
                  <a:srgbClr val="10253F"/>
                </a:solidFill>
              </a:rPr>
              <a:t>antimuscariniques</a:t>
            </a:r>
            <a:r>
              <a:rPr lang="fr-FR" sz="2000" dirty="0" smtClean="0">
                <a:solidFill>
                  <a:srgbClr val="10253F"/>
                </a:solidFill>
              </a:rPr>
              <a:t>  </a:t>
            </a:r>
          </a:p>
          <a:p>
            <a:pPr marL="800100" lvl="1" indent="-342900">
              <a:buFont typeface="Wingdings" charset="2"/>
              <a:buChar char="Ø"/>
              <a:defRPr/>
            </a:pPr>
            <a:r>
              <a:rPr lang="fr-FR" sz="2000" dirty="0" smtClean="0"/>
              <a:t>Blocage des récepteurs </a:t>
            </a:r>
            <a:r>
              <a:rPr lang="fr-FR" sz="2000" dirty="0"/>
              <a:t>muscariniques à l’acétylcholine </a:t>
            </a:r>
            <a:endParaRPr lang="fr-FR" sz="2000" dirty="0" smtClean="0"/>
          </a:p>
          <a:p>
            <a:pPr marL="742950" lvl="1" indent="-285750">
              <a:buFont typeface="Arial"/>
              <a:buChar char="•"/>
              <a:defRPr/>
            </a:pPr>
            <a:endParaRPr lang="fr-FR" sz="2000" dirty="0"/>
          </a:p>
          <a:p>
            <a:pPr marL="800100" lvl="1" indent="-342900">
              <a:buFont typeface="Wingdings" charset="2"/>
              <a:buChar char="Ø"/>
              <a:defRPr/>
            </a:pPr>
            <a:r>
              <a:rPr lang="fr-FR" sz="2000" dirty="0" smtClean="0">
                <a:latin typeface="Wingdings"/>
                <a:ea typeface="Wingdings"/>
                <a:cs typeface="Wingdings"/>
              </a:rPr>
              <a:t></a:t>
            </a:r>
            <a:r>
              <a:rPr lang="fr-FR" sz="2000" dirty="0" smtClean="0"/>
              <a:t> intensité </a:t>
            </a:r>
            <a:r>
              <a:rPr lang="fr-FR" sz="2000" dirty="0"/>
              <a:t>des messages neurologiques envoyés depuis la paroi vésicale jusqu’au cortex cérébral pour l’informer </a:t>
            </a:r>
            <a:r>
              <a:rPr lang="fr-FR" sz="2000" dirty="0" smtClean="0"/>
              <a:t>du degré de remplissage de la vessie</a:t>
            </a:r>
            <a:endParaRPr lang="fr-FR" sz="2000" dirty="0"/>
          </a:p>
          <a:p>
            <a:pPr lvl="1">
              <a:defRPr/>
            </a:pPr>
            <a:endParaRPr lang="fr-FR" sz="2000" dirty="0"/>
          </a:p>
          <a:p>
            <a:pPr marL="800100" lvl="1" indent="-342900">
              <a:buFont typeface="Wingdings" charset="2"/>
              <a:buChar char="Ø"/>
            </a:pPr>
            <a:r>
              <a:rPr lang="fr-FR" sz="2000" dirty="0" smtClean="0"/>
              <a:t>Pendant la phase de remplissage vésical</a:t>
            </a:r>
          </a:p>
          <a:p>
            <a:pPr marL="1714500" lvl="3" indent="-342900">
              <a:buFont typeface="Wingdings" charset="2"/>
              <a:buChar char="Ø"/>
            </a:pPr>
            <a:r>
              <a:rPr lang="fr-FR" sz="2000" dirty="0" smtClean="0"/>
              <a:t>Diminution urgence</a:t>
            </a:r>
          </a:p>
          <a:p>
            <a:pPr marL="1714500" lvl="3" indent="-342900">
              <a:buFont typeface="Wingdings" charset="2"/>
              <a:buChar char="Ø"/>
            </a:pPr>
            <a:r>
              <a:rPr lang="fr-FR" sz="2000" dirty="0" smtClean="0"/>
              <a:t>Augmentation de la capacité vésicale</a:t>
            </a:r>
          </a:p>
          <a:p>
            <a:pPr marL="1714500" lvl="3" indent="-342900">
              <a:buFont typeface="Wingdings" charset="2"/>
              <a:buChar char="Ø"/>
            </a:pPr>
            <a:endParaRPr lang="fr-FR" sz="2000" dirty="0" smtClean="0"/>
          </a:p>
          <a:p>
            <a:pPr marL="800100" lvl="1" indent="-342900">
              <a:buFont typeface="Wingdings" charset="2"/>
              <a:buChar char="Ø"/>
            </a:pPr>
            <a:r>
              <a:rPr lang="fr-FR" sz="2000" i="1" dirty="0" smtClean="0"/>
              <a:t>Peu d’effet sur la contraction du muscle vésical pendant la miction</a:t>
            </a:r>
            <a:endParaRPr lang="fr-FR" sz="2000" i="1" dirty="0"/>
          </a:p>
        </p:txBody>
      </p:sp>
    </p:spTree>
    <p:extLst>
      <p:ext uri="{BB962C8B-B14F-4D97-AF65-F5344CB8AC3E}">
        <p14:creationId xmlns:p14="http://schemas.microsoft.com/office/powerpoint/2010/main" val="125312116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1462"/>
            <a:ext cx="8229600" cy="1143000"/>
          </a:xfrm>
        </p:spPr>
        <p:txBody>
          <a:bodyPr>
            <a:normAutofit/>
          </a:bodyPr>
          <a:lstStyle/>
          <a:p>
            <a:r>
              <a:rPr lang="fr-FR" sz="3600" b="1" dirty="0" smtClean="0">
                <a:solidFill>
                  <a:srgbClr val="10253F"/>
                </a:solidFill>
              </a:rPr>
              <a:t>Anticholinergiques-</a:t>
            </a:r>
            <a:r>
              <a:rPr lang="fr-FR" sz="3600" b="1" dirty="0" smtClean="0"/>
              <a:t>Efficacité</a:t>
            </a:r>
            <a:endParaRPr lang="fr-FR" sz="3600" b="1" dirty="0"/>
          </a:p>
        </p:txBody>
      </p:sp>
      <p:pic>
        <p:nvPicPr>
          <p:cNvPr id="4" name="Espace réservé du contenu 3"/>
          <p:cNvPicPr>
            <a:picLocks noGrp="1" noChangeAspect="1"/>
          </p:cNvPicPr>
          <p:nvPr>
            <p:ph idx="1"/>
          </p:nvPr>
        </p:nvPicPr>
        <p:blipFill rotWithShape="1">
          <a:blip r:embed="rId3"/>
          <a:srcRect t="10484" r="1876" b="26567"/>
          <a:stretch/>
        </p:blipFill>
        <p:spPr>
          <a:xfrm>
            <a:off x="254000" y="769938"/>
            <a:ext cx="8775700" cy="1833562"/>
          </a:xfrm>
          <a:ln w="19050" cmpd="sng">
            <a:solidFill>
              <a:schemeClr val="bg1"/>
            </a:solidFill>
          </a:ln>
        </p:spPr>
      </p:pic>
      <p:sp>
        <p:nvSpPr>
          <p:cNvPr id="3" name="ZoneTexte 2"/>
          <p:cNvSpPr txBox="1"/>
          <p:nvPr/>
        </p:nvSpPr>
        <p:spPr>
          <a:xfrm>
            <a:off x="6591300" y="6535142"/>
            <a:ext cx="2552700" cy="276999"/>
          </a:xfrm>
          <a:prstGeom prst="rect">
            <a:avLst/>
          </a:prstGeom>
          <a:noFill/>
        </p:spPr>
        <p:txBody>
          <a:bodyPr wrap="square" rtlCol="0">
            <a:spAutoFit/>
          </a:bodyPr>
          <a:lstStyle/>
          <a:p>
            <a:r>
              <a:rPr lang="fr-FR" sz="1200" i="1" dirty="0" err="1" smtClean="0"/>
              <a:t>Caremel</a:t>
            </a:r>
            <a:r>
              <a:rPr lang="fr-FR" sz="1200" i="1" dirty="0" smtClean="0"/>
              <a:t> et al, </a:t>
            </a:r>
            <a:r>
              <a:rPr lang="fr-FR" sz="1200" i="1" dirty="0" err="1" smtClean="0"/>
              <a:t>Prog</a:t>
            </a:r>
            <a:r>
              <a:rPr lang="fr-FR" sz="1200" i="1" dirty="0" smtClean="0"/>
              <a:t> </a:t>
            </a:r>
            <a:r>
              <a:rPr lang="fr-FR" sz="1200" i="1" dirty="0" err="1" smtClean="0"/>
              <a:t>Urol</a:t>
            </a:r>
            <a:r>
              <a:rPr lang="fr-FR" sz="1200" i="1" dirty="0" smtClean="0"/>
              <a:t> 2013</a:t>
            </a:r>
            <a:endParaRPr lang="fr-FR" sz="1200" i="1" dirty="0"/>
          </a:p>
        </p:txBody>
      </p:sp>
      <p:sp>
        <p:nvSpPr>
          <p:cNvPr id="5" name="ZoneTexte 4"/>
          <p:cNvSpPr txBox="1"/>
          <p:nvPr/>
        </p:nvSpPr>
        <p:spPr>
          <a:xfrm>
            <a:off x="254000" y="2979866"/>
            <a:ext cx="8432800" cy="2492990"/>
          </a:xfrm>
          <a:prstGeom prst="rect">
            <a:avLst/>
          </a:prstGeom>
          <a:noFill/>
        </p:spPr>
        <p:txBody>
          <a:bodyPr wrap="square" rtlCol="0">
            <a:spAutoFit/>
          </a:bodyPr>
          <a:lstStyle/>
          <a:p>
            <a:pPr marL="285750" indent="-285750">
              <a:buFont typeface="Arial"/>
              <a:buChar char="•"/>
            </a:pPr>
            <a:r>
              <a:rPr lang="fr-FR" sz="2000" dirty="0"/>
              <a:t>Nombreuses études ont confirmé leur </a:t>
            </a:r>
            <a:r>
              <a:rPr lang="fr-FR" sz="2000" dirty="0" smtClean="0"/>
              <a:t>efficacité versus placebo (p&lt;0,01)</a:t>
            </a:r>
            <a:endParaRPr lang="fr-FR" sz="2000" dirty="0"/>
          </a:p>
          <a:p>
            <a:pPr marL="742950" lvl="1" indent="-285750">
              <a:buFont typeface="Courier New"/>
              <a:buChar char="o"/>
            </a:pPr>
            <a:r>
              <a:rPr lang="fr-FR" sz="2000" dirty="0" smtClean="0">
                <a:latin typeface="Wingdings"/>
                <a:ea typeface="Wingdings"/>
                <a:cs typeface="Wingdings"/>
                <a:sym typeface="Wingdings"/>
              </a:rPr>
              <a:t></a:t>
            </a:r>
            <a:r>
              <a:rPr lang="fr-FR" sz="2000" dirty="0" smtClean="0"/>
              <a:t>nombre </a:t>
            </a:r>
            <a:r>
              <a:rPr lang="fr-FR" sz="2000" dirty="0"/>
              <a:t>d’épisodes d’incontinence/j </a:t>
            </a:r>
            <a:r>
              <a:rPr lang="fr-FR" sz="2000" dirty="0" smtClean="0"/>
              <a:t>(-0,7/j) et </a:t>
            </a:r>
            <a:r>
              <a:rPr lang="fr-FR" sz="2000" dirty="0"/>
              <a:t>par </a:t>
            </a:r>
            <a:r>
              <a:rPr lang="fr-FR" sz="2000" dirty="0" err="1" smtClean="0"/>
              <a:t>urgenturie</a:t>
            </a:r>
            <a:r>
              <a:rPr lang="fr-FR" sz="2000" dirty="0" smtClean="0"/>
              <a:t> (-2,25/j)</a:t>
            </a:r>
          </a:p>
          <a:p>
            <a:pPr marL="742950" lvl="1" indent="-285750">
              <a:buFont typeface="Courier New"/>
              <a:buChar char="o"/>
            </a:pPr>
            <a:r>
              <a:rPr lang="fr-FR" sz="2000" dirty="0" smtClean="0">
                <a:latin typeface="Wingdings"/>
                <a:ea typeface="Wingdings"/>
                <a:cs typeface="Wingdings"/>
                <a:sym typeface="Wingdings"/>
              </a:rPr>
              <a:t></a:t>
            </a:r>
            <a:r>
              <a:rPr lang="fr-FR" sz="2000" dirty="0" smtClean="0"/>
              <a:t>nombre d’épisodes d’</a:t>
            </a:r>
            <a:r>
              <a:rPr lang="fr-FR" sz="2000" dirty="0" err="1" smtClean="0"/>
              <a:t>urgenturie</a:t>
            </a:r>
            <a:r>
              <a:rPr lang="fr-FR" sz="2000" dirty="0" smtClean="0"/>
              <a:t> (-0,9 épisodes/j)</a:t>
            </a:r>
            <a:endParaRPr lang="fr-FR" sz="2000" dirty="0"/>
          </a:p>
          <a:p>
            <a:pPr marL="742950" lvl="1" indent="-285750">
              <a:buFont typeface="Courier New"/>
              <a:buChar char="o"/>
            </a:pPr>
            <a:r>
              <a:rPr lang="fr-FR" sz="2000" dirty="0" smtClean="0">
                <a:latin typeface="Wingdings"/>
                <a:ea typeface="Wingdings"/>
                <a:cs typeface="Wingdings"/>
                <a:sym typeface="Wingdings"/>
              </a:rPr>
              <a:t></a:t>
            </a:r>
            <a:r>
              <a:rPr lang="fr-FR" sz="2000" dirty="0" smtClean="0"/>
              <a:t>nombre </a:t>
            </a:r>
            <a:r>
              <a:rPr lang="fr-FR" sz="2000" dirty="0"/>
              <a:t>de </a:t>
            </a:r>
            <a:r>
              <a:rPr lang="fr-FR" sz="2000" dirty="0" smtClean="0"/>
              <a:t>mictions/j (-1,59 mictions/j)</a:t>
            </a:r>
            <a:endParaRPr lang="fr-FR" sz="2000" dirty="0"/>
          </a:p>
          <a:p>
            <a:pPr marL="742950" lvl="1" indent="-285750">
              <a:buFont typeface="Courier New"/>
              <a:buChar char="o"/>
            </a:pPr>
            <a:r>
              <a:rPr lang="fr-FR" sz="2000" dirty="0">
                <a:latin typeface="Wingdings"/>
                <a:ea typeface="Wingdings"/>
                <a:cs typeface="Wingdings"/>
                <a:sym typeface="Wingdings"/>
              </a:rPr>
              <a:t></a:t>
            </a:r>
            <a:r>
              <a:rPr lang="fr-FR" sz="2000" dirty="0" smtClean="0"/>
              <a:t>nombre </a:t>
            </a:r>
            <a:r>
              <a:rPr lang="fr-FR" sz="2000" dirty="0"/>
              <a:t>de mictions/</a:t>
            </a:r>
            <a:r>
              <a:rPr lang="fr-FR" sz="2000" dirty="0" smtClean="0"/>
              <a:t>nuit (-0,24/nuit)</a:t>
            </a:r>
            <a:endParaRPr lang="fr-FR" sz="2000" dirty="0"/>
          </a:p>
          <a:p>
            <a:pPr marL="742950" lvl="1" indent="-285750">
              <a:buFont typeface="Courier New"/>
              <a:buChar char="o"/>
            </a:pPr>
            <a:r>
              <a:rPr lang="fr-FR" sz="2000" dirty="0"/>
              <a:t>Amplitude de l’effet modeste avec effet placebo pouvant atteindre 41%</a:t>
            </a:r>
          </a:p>
          <a:p>
            <a:endParaRPr lang="fr-FR" dirty="0"/>
          </a:p>
          <a:p>
            <a:endParaRPr lang="fr-FR" dirty="0"/>
          </a:p>
        </p:txBody>
      </p:sp>
      <p:sp>
        <p:nvSpPr>
          <p:cNvPr id="6" name="ZoneTexte 5"/>
          <p:cNvSpPr txBox="1"/>
          <p:nvPr/>
        </p:nvSpPr>
        <p:spPr>
          <a:xfrm>
            <a:off x="152400" y="5472856"/>
            <a:ext cx="8877300" cy="1015663"/>
          </a:xfrm>
          <a:prstGeom prst="rect">
            <a:avLst/>
          </a:prstGeom>
          <a:solidFill>
            <a:schemeClr val="accent6">
              <a:lumMod val="40000"/>
              <a:lumOff val="60000"/>
            </a:schemeClr>
          </a:solidFill>
          <a:ln w="38100" cmpd="sng">
            <a:solidFill>
              <a:srgbClr val="FF0000"/>
            </a:solidFill>
          </a:ln>
        </p:spPr>
        <p:txBody>
          <a:bodyPr wrap="square" rtlCol="0">
            <a:spAutoFit/>
          </a:bodyPr>
          <a:lstStyle/>
          <a:p>
            <a:r>
              <a:rPr lang="fr-FR" sz="2000" b="1" dirty="0" smtClean="0"/>
              <a:t>Contre indications</a:t>
            </a:r>
            <a:r>
              <a:rPr lang="fr-FR" sz="2000" dirty="0" smtClean="0"/>
              <a:t>: glaucome par fermeture d’angle, rétention urinaire, myasthénie</a:t>
            </a:r>
          </a:p>
          <a:p>
            <a:r>
              <a:rPr lang="fr-FR" sz="2000" b="1" dirty="0" smtClean="0"/>
              <a:t>Grossesse: </a:t>
            </a:r>
            <a:r>
              <a:rPr lang="fr-FR" sz="2000" dirty="0" smtClean="0"/>
              <a:t>aucun anticholinergique n’est recommandé</a:t>
            </a:r>
          </a:p>
          <a:p>
            <a:r>
              <a:rPr lang="fr-FR" sz="2000" b="1" dirty="0" smtClean="0"/>
              <a:t>Insuffisance rénale/hépatique: </a:t>
            </a:r>
            <a:r>
              <a:rPr lang="fr-FR" sz="2000" dirty="0" smtClean="0"/>
              <a:t>adaptation posologie et surveillance</a:t>
            </a:r>
            <a:endParaRPr lang="fr-FR" sz="2000" dirty="0"/>
          </a:p>
        </p:txBody>
      </p:sp>
    </p:spTree>
    <p:extLst>
      <p:ext uri="{BB962C8B-B14F-4D97-AF65-F5344CB8AC3E}">
        <p14:creationId xmlns:p14="http://schemas.microsoft.com/office/powerpoint/2010/main" val="14739488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1600"/>
            <a:ext cx="8229600" cy="1143000"/>
          </a:xfrm>
        </p:spPr>
        <p:txBody>
          <a:bodyPr>
            <a:normAutofit/>
          </a:bodyPr>
          <a:lstStyle/>
          <a:p>
            <a:r>
              <a:rPr lang="fr-FR" sz="3600" b="1" dirty="0" smtClean="0">
                <a:solidFill>
                  <a:srgbClr val="10253F"/>
                </a:solidFill>
              </a:rPr>
              <a:t>Anticholinergiques-E</a:t>
            </a:r>
            <a:r>
              <a:rPr lang="fr-FR" sz="3600" b="1" dirty="0" smtClean="0"/>
              <a:t>ffets indésirables</a:t>
            </a:r>
            <a:endParaRPr lang="fr-FR" sz="3600" b="1" dirty="0"/>
          </a:p>
        </p:txBody>
      </p:sp>
      <p:pic>
        <p:nvPicPr>
          <p:cNvPr id="6" name="Image 5"/>
          <p:cNvPicPr>
            <a:picLocks noChangeAspect="1"/>
          </p:cNvPicPr>
          <p:nvPr/>
        </p:nvPicPr>
        <p:blipFill rotWithShape="1">
          <a:blip r:embed="rId3"/>
          <a:srcRect l="5249"/>
          <a:stretch/>
        </p:blipFill>
        <p:spPr>
          <a:xfrm>
            <a:off x="7023100" y="977592"/>
            <a:ext cx="2044700" cy="4495800"/>
          </a:xfrm>
          <a:prstGeom prst="rect">
            <a:avLst/>
          </a:prstGeom>
        </p:spPr>
      </p:pic>
      <p:sp>
        <p:nvSpPr>
          <p:cNvPr id="8" name="ZoneTexte 7"/>
          <p:cNvSpPr txBox="1"/>
          <p:nvPr/>
        </p:nvSpPr>
        <p:spPr>
          <a:xfrm>
            <a:off x="7353300" y="4959002"/>
            <a:ext cx="1333500" cy="461665"/>
          </a:xfrm>
          <a:prstGeom prst="rect">
            <a:avLst/>
          </a:prstGeom>
          <a:noFill/>
        </p:spPr>
        <p:txBody>
          <a:bodyPr wrap="square" rtlCol="0">
            <a:spAutoFit/>
          </a:bodyPr>
          <a:lstStyle/>
          <a:p>
            <a:r>
              <a:rPr lang="fr-FR" sz="1200" i="1" dirty="0" err="1" smtClean="0"/>
              <a:t>Abrams</a:t>
            </a:r>
            <a:r>
              <a:rPr lang="fr-FR" sz="1200" i="1" dirty="0" smtClean="0"/>
              <a:t> et al, 1998</a:t>
            </a:r>
            <a:endParaRPr lang="fr-FR" sz="1200" i="1" dirty="0"/>
          </a:p>
        </p:txBody>
      </p:sp>
      <p:graphicFrame>
        <p:nvGraphicFramePr>
          <p:cNvPr id="9" name="Tableau 8"/>
          <p:cNvGraphicFramePr>
            <a:graphicFrameLocks noGrp="1"/>
          </p:cNvGraphicFramePr>
          <p:nvPr>
            <p:extLst>
              <p:ext uri="{D42A27DB-BD31-4B8C-83A1-F6EECF244321}">
                <p14:modId xmlns:p14="http://schemas.microsoft.com/office/powerpoint/2010/main" val="2137158969"/>
              </p:ext>
            </p:extLst>
          </p:nvPr>
        </p:nvGraphicFramePr>
        <p:xfrm>
          <a:off x="203200" y="977592"/>
          <a:ext cx="6769099" cy="5821679"/>
        </p:xfrm>
        <a:graphic>
          <a:graphicData uri="http://schemas.openxmlformats.org/drawingml/2006/table">
            <a:tbl>
              <a:tblPr firstRow="1" bandRow="1">
                <a:tableStyleId>{5C22544A-7EE6-4342-B048-85BDC9FD1C3A}</a:tableStyleId>
              </a:tblPr>
              <a:tblGrid>
                <a:gridCol w="1044894"/>
                <a:gridCol w="2078432"/>
                <a:gridCol w="3645773"/>
              </a:tblGrid>
              <a:tr h="168377">
                <a:tc>
                  <a:txBody>
                    <a:bodyPr/>
                    <a:lstStyle/>
                    <a:p>
                      <a:r>
                        <a:rPr lang="fr-FR" sz="1400" dirty="0" smtClean="0">
                          <a:latin typeface="+mn-lt"/>
                        </a:rPr>
                        <a:t>Fréquence</a:t>
                      </a:r>
                      <a:endParaRPr lang="fr-FR" sz="1400" dirty="0">
                        <a:latin typeface="+mn-lt"/>
                      </a:endParaRPr>
                    </a:p>
                  </a:txBody>
                  <a:tcPr/>
                </a:tc>
                <a:tc>
                  <a:txBody>
                    <a:bodyPr/>
                    <a:lstStyle/>
                    <a:p>
                      <a:r>
                        <a:rPr lang="fr-FR" sz="1400" dirty="0" smtClean="0">
                          <a:latin typeface="+mn-lt"/>
                        </a:rPr>
                        <a:t>Type</a:t>
                      </a:r>
                      <a:endParaRPr lang="fr-FR" sz="1400" dirty="0">
                        <a:latin typeface="+mn-lt"/>
                      </a:endParaRPr>
                    </a:p>
                  </a:txBody>
                  <a:tcPr/>
                </a:tc>
                <a:tc>
                  <a:txBody>
                    <a:bodyPr/>
                    <a:lstStyle/>
                    <a:p>
                      <a:r>
                        <a:rPr lang="fr-FR" sz="1400" dirty="0" smtClean="0">
                          <a:latin typeface="+mn-lt"/>
                        </a:rPr>
                        <a:t>Remarques:</a:t>
                      </a:r>
                      <a:r>
                        <a:rPr lang="fr-FR" sz="1400" baseline="0" dirty="0" smtClean="0">
                          <a:latin typeface="+mn-lt"/>
                        </a:rPr>
                        <a:t> amplitude dose dépendante</a:t>
                      </a:r>
                      <a:endParaRPr lang="fr-FR" sz="1400" dirty="0">
                        <a:latin typeface="+mn-lt"/>
                      </a:endParaRPr>
                    </a:p>
                  </a:txBody>
                  <a:tcPr/>
                </a:tc>
              </a:tr>
              <a:tr h="280629">
                <a:tc>
                  <a:txBody>
                    <a:bodyPr/>
                    <a:lstStyle/>
                    <a:p>
                      <a:r>
                        <a:rPr lang="fr-FR" sz="1400" dirty="0" smtClean="0">
                          <a:latin typeface="+mn-lt"/>
                        </a:rPr>
                        <a:t>Très fréquents</a:t>
                      </a:r>
                    </a:p>
                    <a:p>
                      <a:r>
                        <a:rPr lang="fr-FR" sz="1400" dirty="0" smtClean="0">
                          <a:latin typeface="+mn-lt"/>
                        </a:rPr>
                        <a:t>(&gt;10%)</a:t>
                      </a:r>
                      <a:endParaRPr lang="fr-FR" sz="1400" dirty="0">
                        <a:latin typeface="+mn-lt"/>
                      </a:endParaRPr>
                    </a:p>
                  </a:txBody>
                  <a:tcPr/>
                </a:tc>
                <a:tc>
                  <a:txBody>
                    <a:bodyPr/>
                    <a:lstStyle/>
                    <a:p>
                      <a:r>
                        <a:rPr lang="fr-FR" sz="1400" dirty="0" smtClean="0">
                          <a:latin typeface="+mn-lt"/>
                        </a:rPr>
                        <a:t>Bouche sèche</a:t>
                      </a:r>
                      <a:endParaRPr lang="fr-FR" sz="1400" dirty="0">
                        <a:latin typeface="+mn-lt"/>
                      </a:endParaRPr>
                    </a:p>
                  </a:txBody>
                  <a:tcPr/>
                </a:tc>
                <a:tc>
                  <a:txBody>
                    <a:bodyPr/>
                    <a:lstStyle/>
                    <a:p>
                      <a:r>
                        <a:rPr lang="fr-FR" sz="1400" dirty="0" smtClean="0">
                          <a:latin typeface="+mn-lt"/>
                        </a:rPr>
                        <a:t>30%</a:t>
                      </a:r>
                    </a:p>
                  </a:txBody>
                  <a:tcPr/>
                </a:tc>
              </a:tr>
              <a:tr h="505132">
                <a:tc>
                  <a:txBody>
                    <a:bodyPr/>
                    <a:lstStyle/>
                    <a:p>
                      <a:r>
                        <a:rPr lang="fr-FR" sz="1400" dirty="0" smtClean="0">
                          <a:latin typeface="+mn-lt"/>
                        </a:rPr>
                        <a:t>Fréquents</a:t>
                      </a:r>
                    </a:p>
                    <a:p>
                      <a:r>
                        <a:rPr lang="fr-FR" sz="1400" dirty="0" smtClean="0">
                          <a:latin typeface="+mn-lt"/>
                        </a:rPr>
                        <a:t>(1-10%)</a:t>
                      </a:r>
                      <a:endParaRPr lang="fr-FR" sz="1400" dirty="0">
                        <a:latin typeface="+mn-lt"/>
                      </a:endParaRPr>
                    </a:p>
                  </a:txBody>
                  <a:tcPr/>
                </a:tc>
                <a:tc>
                  <a:txBody>
                    <a:bodyPr/>
                    <a:lstStyle/>
                    <a:p>
                      <a:r>
                        <a:rPr lang="fr-FR" sz="1400" dirty="0" smtClean="0">
                          <a:latin typeface="+mn-lt"/>
                        </a:rPr>
                        <a:t>Constipation </a:t>
                      </a:r>
                      <a:endParaRPr lang="fr-FR" sz="1400" dirty="0">
                        <a:latin typeface="+mn-lt"/>
                      </a:endParaRPr>
                    </a:p>
                  </a:txBody>
                  <a:tcPr/>
                </a:tc>
                <a:tc>
                  <a:txBody>
                    <a:bodyPr/>
                    <a:lstStyle/>
                    <a:p>
                      <a:r>
                        <a:rPr lang="fr-FR" sz="1400" dirty="0" smtClean="0">
                          <a:latin typeface="+mn-lt"/>
                        </a:rPr>
                        <a:t>2</a:t>
                      </a:r>
                      <a:r>
                        <a:rPr lang="fr-FR" sz="1400" baseline="30000" dirty="0" smtClean="0">
                          <a:latin typeface="+mn-lt"/>
                        </a:rPr>
                        <a:t>ème</a:t>
                      </a:r>
                      <a:r>
                        <a:rPr lang="fr-FR" sz="1400" dirty="0" smtClean="0">
                          <a:latin typeface="+mn-lt"/>
                        </a:rPr>
                        <a:t> le +fréquent</a:t>
                      </a:r>
                    </a:p>
                    <a:p>
                      <a:r>
                        <a:rPr lang="fr-FR" sz="1400" dirty="0" err="1" smtClean="0">
                          <a:latin typeface="+mn-lt"/>
                        </a:rPr>
                        <a:t>Oxybutinine</a:t>
                      </a:r>
                      <a:r>
                        <a:rPr lang="fr-FR" sz="1400" dirty="0" smtClean="0">
                          <a:latin typeface="+mn-lt"/>
                        </a:rPr>
                        <a:t>, </a:t>
                      </a:r>
                      <a:r>
                        <a:rPr lang="fr-FR" sz="1400" dirty="0" err="1" smtClean="0">
                          <a:latin typeface="+mn-lt"/>
                        </a:rPr>
                        <a:t>solifénacine</a:t>
                      </a:r>
                      <a:r>
                        <a:rPr lang="fr-FR" sz="1400" dirty="0" smtClean="0">
                          <a:latin typeface="+mn-lt"/>
                        </a:rPr>
                        <a:t>, </a:t>
                      </a:r>
                      <a:r>
                        <a:rPr lang="fr-FR" sz="1400" dirty="0" err="1" smtClean="0">
                          <a:latin typeface="+mn-lt"/>
                        </a:rPr>
                        <a:t>toltérodine</a:t>
                      </a:r>
                      <a:r>
                        <a:rPr lang="fr-FR" sz="1400" dirty="0" smtClean="0">
                          <a:latin typeface="+mn-lt"/>
                        </a:rPr>
                        <a:t>, </a:t>
                      </a:r>
                      <a:r>
                        <a:rPr lang="fr-FR" sz="1400" dirty="0" err="1" smtClean="0">
                          <a:latin typeface="+mn-lt"/>
                        </a:rPr>
                        <a:t>trospium</a:t>
                      </a:r>
                      <a:r>
                        <a:rPr lang="fr-FR" sz="1400" dirty="0" smtClean="0">
                          <a:latin typeface="+mn-lt"/>
                        </a:rPr>
                        <a:t>+++</a:t>
                      </a:r>
                    </a:p>
                    <a:p>
                      <a:r>
                        <a:rPr lang="fr-FR" sz="1400" dirty="0" smtClean="0">
                          <a:latin typeface="+mn-lt"/>
                        </a:rPr>
                        <a:t>Pas le </a:t>
                      </a:r>
                      <a:r>
                        <a:rPr lang="fr-FR" sz="1400" dirty="0" err="1" smtClean="0">
                          <a:latin typeface="+mn-lt"/>
                        </a:rPr>
                        <a:t>fésotérodine</a:t>
                      </a:r>
                      <a:endParaRPr lang="fr-FR" sz="1400" dirty="0">
                        <a:latin typeface="+mn-lt"/>
                      </a:endParaRPr>
                    </a:p>
                  </a:txBody>
                  <a:tcPr/>
                </a:tc>
              </a:tr>
              <a:tr h="280629">
                <a:tc>
                  <a:txBody>
                    <a:bodyPr/>
                    <a:lstStyle/>
                    <a:p>
                      <a:endParaRPr lang="fr-FR" sz="1400">
                        <a:latin typeface="+mn-lt"/>
                      </a:endParaRPr>
                    </a:p>
                  </a:txBody>
                  <a:tcPr/>
                </a:tc>
                <a:tc>
                  <a:txBody>
                    <a:bodyPr/>
                    <a:lstStyle/>
                    <a:p>
                      <a:r>
                        <a:rPr lang="fr-FR" sz="1400" dirty="0" smtClean="0">
                          <a:latin typeface="+mn-lt"/>
                        </a:rPr>
                        <a:t>Nausées,</a:t>
                      </a:r>
                      <a:r>
                        <a:rPr lang="fr-FR" sz="1400" baseline="0" dirty="0" smtClean="0">
                          <a:latin typeface="+mn-lt"/>
                        </a:rPr>
                        <a:t> </a:t>
                      </a:r>
                      <a:r>
                        <a:rPr lang="fr-FR" sz="1400" dirty="0" smtClean="0">
                          <a:latin typeface="+mn-lt"/>
                        </a:rPr>
                        <a:t>dyspepsie</a:t>
                      </a:r>
                    </a:p>
                    <a:p>
                      <a:r>
                        <a:rPr lang="fr-FR" sz="1400" dirty="0" smtClean="0">
                          <a:latin typeface="+mn-lt"/>
                        </a:rPr>
                        <a:t>Troubles de l’accommodation</a:t>
                      </a:r>
                      <a:endParaRPr lang="fr-FR" sz="1400" dirty="0">
                        <a:latin typeface="+mn-lt"/>
                      </a:endParaRPr>
                    </a:p>
                  </a:txBody>
                  <a:tcPr/>
                </a:tc>
                <a:tc>
                  <a:txBody>
                    <a:bodyPr/>
                    <a:lstStyle/>
                    <a:p>
                      <a:endParaRPr lang="fr-FR" sz="1400" dirty="0" smtClean="0">
                        <a:latin typeface="+mn-lt"/>
                      </a:endParaRPr>
                    </a:p>
                    <a:p>
                      <a:r>
                        <a:rPr lang="fr-FR" sz="1400" dirty="0" smtClean="0">
                          <a:latin typeface="+mn-lt"/>
                        </a:rPr>
                        <a:t>Idem placebo</a:t>
                      </a:r>
                      <a:endParaRPr lang="fr-FR" sz="1400" dirty="0">
                        <a:latin typeface="+mn-lt"/>
                      </a:endParaRPr>
                    </a:p>
                  </a:txBody>
                  <a:tcPr/>
                </a:tc>
              </a:tr>
              <a:tr h="505132">
                <a:tc>
                  <a:txBody>
                    <a:bodyPr/>
                    <a:lstStyle/>
                    <a:p>
                      <a:endParaRPr lang="fr-FR" sz="1400" dirty="0">
                        <a:latin typeface="+mn-lt"/>
                      </a:endParaRPr>
                    </a:p>
                  </a:txBody>
                  <a:tcPr/>
                </a:tc>
                <a:tc>
                  <a:txBody>
                    <a:bodyPr/>
                    <a:lstStyle/>
                    <a:p>
                      <a:r>
                        <a:rPr lang="fr-FR" sz="1400" dirty="0" smtClean="0">
                          <a:latin typeface="+mn-lt"/>
                        </a:rPr>
                        <a:t>Sècheresse oculaire</a:t>
                      </a:r>
                    </a:p>
                    <a:p>
                      <a:r>
                        <a:rPr lang="fr-FR" sz="1400" dirty="0" smtClean="0">
                          <a:latin typeface="+mn-lt"/>
                        </a:rPr>
                        <a:t>Céphalées et vertiges</a:t>
                      </a:r>
                    </a:p>
                    <a:p>
                      <a:r>
                        <a:rPr lang="fr-FR" sz="1400" dirty="0" smtClean="0">
                          <a:latin typeface="+mn-lt"/>
                        </a:rPr>
                        <a:t>Insomnie</a:t>
                      </a:r>
                    </a:p>
                  </a:txBody>
                  <a:tcPr/>
                </a:tc>
                <a:tc>
                  <a:txBody>
                    <a:bodyPr/>
                    <a:lstStyle/>
                    <a:p>
                      <a:endParaRPr lang="fr-FR" sz="1400" dirty="0">
                        <a:latin typeface="+mn-lt"/>
                      </a:endParaRPr>
                    </a:p>
                  </a:txBody>
                  <a:tcPr/>
                </a:tc>
              </a:tr>
              <a:tr h="168377">
                <a:tc>
                  <a:txBody>
                    <a:bodyPr/>
                    <a:lstStyle/>
                    <a:p>
                      <a:r>
                        <a:rPr lang="fr-FR" sz="1400" dirty="0" smtClean="0">
                          <a:latin typeface="+mn-lt"/>
                        </a:rPr>
                        <a:t>Rares</a:t>
                      </a:r>
                    </a:p>
                    <a:p>
                      <a:r>
                        <a:rPr lang="fr-FR" sz="1400" dirty="0" smtClean="0">
                          <a:latin typeface="+mn-lt"/>
                        </a:rPr>
                        <a:t>(0,1-1%)</a:t>
                      </a:r>
                      <a:endParaRPr lang="fr-FR" sz="1400" dirty="0">
                        <a:latin typeface="+mn-lt"/>
                      </a:endParaRPr>
                    </a:p>
                  </a:txBody>
                  <a:tcPr/>
                </a:tc>
                <a:tc>
                  <a:txBody>
                    <a:bodyPr/>
                    <a:lstStyle/>
                    <a:p>
                      <a:r>
                        <a:rPr lang="fr-FR" sz="1400" dirty="0" smtClean="0">
                          <a:latin typeface="+mn-lt"/>
                        </a:rPr>
                        <a:t>Tachycardie, troubles cardiaques</a:t>
                      </a:r>
                      <a:endParaRPr lang="fr-FR" sz="1400" dirty="0">
                        <a:latin typeface="+mn-lt"/>
                      </a:endParaRPr>
                    </a:p>
                  </a:txBody>
                  <a:tcPr/>
                </a:tc>
                <a:tc>
                  <a:txBody>
                    <a:bodyPr/>
                    <a:lstStyle/>
                    <a:p>
                      <a:r>
                        <a:rPr lang="fr-FR" sz="1400" dirty="0" smtClean="0">
                          <a:latin typeface="+mn-lt"/>
                        </a:rPr>
                        <a:t>Allongement du QT</a:t>
                      </a:r>
                      <a:endParaRPr lang="fr-FR" sz="1400" dirty="0">
                        <a:latin typeface="+mn-lt"/>
                      </a:endParaRPr>
                    </a:p>
                  </a:txBody>
                  <a:tcPr/>
                </a:tc>
              </a:tr>
              <a:tr h="280629">
                <a:tc>
                  <a:txBody>
                    <a:bodyPr/>
                    <a:lstStyle/>
                    <a:p>
                      <a:endParaRPr lang="fr-FR" sz="1400">
                        <a:latin typeface="+mn-lt"/>
                      </a:endParaRPr>
                    </a:p>
                  </a:txBody>
                  <a:tcPr/>
                </a:tc>
                <a:tc>
                  <a:txBody>
                    <a:bodyPr/>
                    <a:lstStyle/>
                    <a:p>
                      <a:r>
                        <a:rPr lang="fr-FR" sz="1400" dirty="0" smtClean="0">
                          <a:latin typeface="+mn-lt"/>
                        </a:rPr>
                        <a:t>Fatigue, somnolence</a:t>
                      </a:r>
                    </a:p>
                  </a:txBody>
                  <a:tcPr/>
                </a:tc>
                <a:tc>
                  <a:txBody>
                    <a:bodyPr/>
                    <a:lstStyle/>
                    <a:p>
                      <a:endParaRPr lang="fr-FR" sz="1400">
                        <a:latin typeface="+mn-lt"/>
                      </a:endParaRPr>
                    </a:p>
                  </a:txBody>
                  <a:tcPr/>
                </a:tc>
              </a:tr>
              <a:tr h="168377">
                <a:tc>
                  <a:txBody>
                    <a:bodyPr/>
                    <a:lstStyle/>
                    <a:p>
                      <a:endParaRPr lang="fr-FR" sz="1400">
                        <a:latin typeface="+mn-lt"/>
                      </a:endParaRPr>
                    </a:p>
                  </a:txBody>
                  <a:tcPr/>
                </a:tc>
                <a:tc>
                  <a:txBody>
                    <a:bodyPr/>
                    <a:lstStyle/>
                    <a:p>
                      <a:r>
                        <a:rPr lang="fr-FR" sz="1400" b="0" i="0" dirty="0" smtClean="0">
                          <a:latin typeface="Wingdings" charset="2"/>
                          <a:ea typeface="Wingdings"/>
                          <a:cs typeface="Wingdings" charset="2"/>
                        </a:rPr>
                        <a:t></a:t>
                      </a:r>
                      <a:r>
                        <a:rPr lang="fr-FR" sz="1400" b="0" i="0" dirty="0" smtClean="0">
                          <a:latin typeface="+mn-lt"/>
                          <a:ea typeface="Wingdings"/>
                          <a:cs typeface="Wingdings"/>
                        </a:rPr>
                        <a:t>enzymes hépatiques</a:t>
                      </a:r>
                      <a:endParaRPr lang="fr-FR" sz="1400" dirty="0">
                        <a:latin typeface="+mn-lt"/>
                      </a:endParaRPr>
                    </a:p>
                  </a:txBody>
                  <a:tcPr/>
                </a:tc>
                <a:tc>
                  <a:txBody>
                    <a:bodyPr/>
                    <a:lstStyle/>
                    <a:p>
                      <a:endParaRPr lang="fr-FR" sz="1400">
                        <a:latin typeface="+mn-lt"/>
                      </a:endParaRPr>
                    </a:p>
                  </a:txBody>
                  <a:tcPr/>
                </a:tc>
              </a:tr>
              <a:tr h="617384">
                <a:tc>
                  <a:txBody>
                    <a:bodyPr/>
                    <a:lstStyle/>
                    <a:p>
                      <a:endParaRPr lang="fr-FR" sz="1400">
                        <a:latin typeface="+mn-lt"/>
                      </a:endParaRPr>
                    </a:p>
                  </a:txBody>
                  <a:tcPr/>
                </a:tc>
                <a:tc>
                  <a:txBody>
                    <a:bodyPr/>
                    <a:lstStyle/>
                    <a:p>
                      <a:r>
                        <a:rPr lang="fr-FR" sz="1400" dirty="0" smtClean="0">
                          <a:latin typeface="+mn-lt"/>
                        </a:rPr>
                        <a:t>Confusion</a:t>
                      </a:r>
                      <a:r>
                        <a:rPr lang="fr-FR" sz="1400" baseline="0" dirty="0" smtClean="0">
                          <a:latin typeface="+mn-lt"/>
                        </a:rPr>
                        <a:t> mentale</a:t>
                      </a:r>
                      <a:endParaRPr lang="fr-FR" sz="1400" dirty="0">
                        <a:latin typeface="+mn-lt"/>
                      </a:endParaRPr>
                    </a:p>
                  </a:txBody>
                  <a:tcPr/>
                </a:tc>
                <a:tc>
                  <a:txBody>
                    <a:bodyPr/>
                    <a:lstStyle/>
                    <a:p>
                      <a:r>
                        <a:rPr lang="fr-FR" sz="1400" dirty="0" smtClean="0">
                          <a:latin typeface="+mn-lt"/>
                        </a:rPr>
                        <a:t>Sous évaluée chez les personnes âgées</a:t>
                      </a:r>
                    </a:p>
                    <a:p>
                      <a:r>
                        <a:rPr lang="fr-FR" sz="1400" dirty="0" smtClean="0">
                          <a:latin typeface="+mn-lt"/>
                        </a:rPr>
                        <a:t>Liée au passage de la BHE</a:t>
                      </a:r>
                      <a:r>
                        <a:rPr lang="fr-FR" sz="1400" baseline="0" dirty="0" smtClean="0">
                          <a:latin typeface="+mn-lt"/>
                        </a:rPr>
                        <a:t> et </a:t>
                      </a:r>
                      <a:r>
                        <a:rPr lang="fr-FR" sz="1400" baseline="0" dirty="0" err="1" smtClean="0">
                          <a:latin typeface="+mn-lt"/>
                        </a:rPr>
                        <a:t>polymédication</a:t>
                      </a:r>
                      <a:r>
                        <a:rPr lang="fr-FR" sz="1400" baseline="0" dirty="0" smtClean="0">
                          <a:latin typeface="+mn-lt"/>
                        </a:rPr>
                        <a:t> anticholinergique</a:t>
                      </a:r>
                      <a:endParaRPr lang="fr-FR" sz="1400" dirty="0" smtClean="0">
                        <a:latin typeface="+mn-lt"/>
                      </a:endParaRPr>
                    </a:p>
                  </a:txBody>
                  <a:tcPr/>
                </a:tc>
              </a:tr>
              <a:tr h="505132">
                <a:tc>
                  <a:txBody>
                    <a:bodyPr/>
                    <a:lstStyle/>
                    <a:p>
                      <a:endParaRPr lang="fr-FR" sz="1400">
                        <a:latin typeface="+mn-lt"/>
                      </a:endParaRPr>
                    </a:p>
                  </a:txBody>
                  <a:tcPr/>
                </a:tc>
                <a:tc>
                  <a:txBody>
                    <a:bodyPr/>
                    <a:lstStyle/>
                    <a:p>
                      <a:r>
                        <a:rPr lang="fr-FR" sz="1400" dirty="0" smtClean="0">
                          <a:latin typeface="+mn-lt"/>
                        </a:rPr>
                        <a:t>Rétention urinaire</a:t>
                      </a:r>
                      <a:endParaRPr lang="fr-FR" sz="1400" dirty="0">
                        <a:latin typeface="+mn-lt"/>
                      </a:endParaRPr>
                    </a:p>
                  </a:txBody>
                  <a:tcPr/>
                </a:tc>
                <a:tc>
                  <a:txBody>
                    <a:bodyPr/>
                    <a:lstStyle/>
                    <a:p>
                      <a:r>
                        <a:rPr lang="fr-FR" sz="1400" dirty="0" smtClean="0">
                          <a:latin typeface="+mn-lt"/>
                        </a:rPr>
                        <a:t>Sous évaluée</a:t>
                      </a:r>
                      <a:r>
                        <a:rPr lang="fr-FR" sz="1400" baseline="0" dirty="0" smtClean="0">
                          <a:latin typeface="+mn-lt"/>
                        </a:rPr>
                        <a:t> chez les personnes âgées</a:t>
                      </a:r>
                    </a:p>
                    <a:p>
                      <a:r>
                        <a:rPr lang="fr-FR" sz="1400" b="0" i="0" dirty="0" smtClean="0">
                          <a:latin typeface="Wingdings" charset="2"/>
                          <a:ea typeface="Wingdings"/>
                          <a:cs typeface="Wingdings" charset="2"/>
                        </a:rPr>
                        <a:t></a:t>
                      </a:r>
                      <a:r>
                        <a:rPr lang="fr-FR" sz="1400" b="0" i="0" dirty="0" smtClean="0">
                          <a:latin typeface="+mn-lt"/>
                          <a:ea typeface="Wingdings"/>
                          <a:cs typeface="Wingdings"/>
                        </a:rPr>
                        <a:t> Avec l’âge</a:t>
                      </a:r>
                      <a:endParaRPr lang="fr-FR" sz="1400" baseline="0" dirty="0" smtClean="0">
                        <a:latin typeface="+mn-lt"/>
                      </a:endParaRPr>
                    </a:p>
                  </a:txBody>
                  <a:tcPr/>
                </a:tc>
              </a:tr>
            </a:tbl>
          </a:graphicData>
        </a:graphic>
      </p:graphicFrame>
      <p:sp>
        <p:nvSpPr>
          <p:cNvPr id="3" name="ZoneTexte 2"/>
          <p:cNvSpPr txBox="1"/>
          <p:nvPr/>
        </p:nvSpPr>
        <p:spPr>
          <a:xfrm>
            <a:off x="7175500" y="1473200"/>
            <a:ext cx="546100" cy="369332"/>
          </a:xfrm>
          <a:prstGeom prst="rect">
            <a:avLst/>
          </a:prstGeom>
          <a:solidFill>
            <a:schemeClr val="accent6"/>
          </a:solidFill>
        </p:spPr>
        <p:txBody>
          <a:bodyPr wrap="square" rtlCol="0">
            <a:spAutoFit/>
          </a:bodyPr>
          <a:lstStyle/>
          <a:p>
            <a:endParaRPr lang="fr-FR" dirty="0"/>
          </a:p>
        </p:txBody>
      </p:sp>
    </p:spTree>
    <p:extLst>
      <p:ext uri="{BB962C8B-B14F-4D97-AF65-F5344CB8AC3E}">
        <p14:creationId xmlns:p14="http://schemas.microsoft.com/office/powerpoint/2010/main" val="46124485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7000" y="-144462"/>
            <a:ext cx="8915400" cy="1143000"/>
          </a:xfrm>
        </p:spPr>
        <p:txBody>
          <a:bodyPr>
            <a:noAutofit/>
          </a:bodyPr>
          <a:lstStyle/>
          <a:p>
            <a:r>
              <a:rPr lang="fr-FR" sz="3600" b="1" dirty="0" smtClean="0"/>
              <a:t>Anticholinergiques-Les questions en suspens</a:t>
            </a:r>
            <a:endParaRPr lang="fr-FR" sz="3600" b="1" dirty="0"/>
          </a:p>
        </p:txBody>
      </p:sp>
      <p:sp>
        <p:nvSpPr>
          <p:cNvPr id="3" name="Espace réservé du contenu 2"/>
          <p:cNvSpPr>
            <a:spLocks noGrp="1"/>
          </p:cNvSpPr>
          <p:nvPr>
            <p:ph idx="1"/>
          </p:nvPr>
        </p:nvSpPr>
        <p:spPr>
          <a:xfrm>
            <a:off x="68941" y="812800"/>
            <a:ext cx="8597900" cy="6045200"/>
          </a:xfrm>
        </p:spPr>
        <p:txBody>
          <a:bodyPr>
            <a:normAutofit fontScale="55000" lnSpcReduction="20000"/>
          </a:bodyPr>
          <a:lstStyle/>
          <a:p>
            <a:pPr marL="342900" lvl="1" indent="-342900">
              <a:buFont typeface="Arial"/>
              <a:buChar char="•"/>
            </a:pPr>
            <a:r>
              <a:rPr lang="fr-FR" sz="4000" b="1" dirty="0" smtClean="0"/>
              <a:t>Quel anticholinergique? Pas </a:t>
            </a:r>
            <a:r>
              <a:rPr lang="fr-FR" sz="4000" b="1" dirty="0"/>
              <a:t>d’argument pour la </a:t>
            </a:r>
            <a:r>
              <a:rPr lang="fr-FR" sz="4000" b="1" dirty="0" smtClean="0"/>
              <a:t>supériorité́ </a:t>
            </a:r>
            <a:r>
              <a:rPr lang="fr-FR" sz="4000" b="1" dirty="0"/>
              <a:t>d’un agent par rapport à </a:t>
            </a:r>
            <a:r>
              <a:rPr lang="fr-FR" sz="4000" b="1" dirty="0" smtClean="0"/>
              <a:t>un autre </a:t>
            </a:r>
          </a:p>
          <a:p>
            <a:pPr marL="0" lvl="1" indent="0">
              <a:buNone/>
            </a:pPr>
            <a:endParaRPr lang="fr-FR" sz="4000" b="1" dirty="0"/>
          </a:p>
          <a:p>
            <a:r>
              <a:rPr lang="fr-FR" sz="4000" b="1" dirty="0" smtClean="0"/>
              <a:t>Effets </a:t>
            </a:r>
            <a:r>
              <a:rPr lang="fr-FR" sz="4000" b="1" dirty="0"/>
              <a:t>à long </a:t>
            </a:r>
            <a:r>
              <a:rPr lang="fr-FR" sz="4000" b="1" dirty="0" smtClean="0"/>
              <a:t>terme?</a:t>
            </a:r>
          </a:p>
          <a:p>
            <a:pPr lvl="1"/>
            <a:r>
              <a:rPr lang="fr-FR" sz="4000" dirty="0" smtClean="0"/>
              <a:t>Fort </a:t>
            </a:r>
            <a:r>
              <a:rPr lang="fr-FR" sz="4000" dirty="0"/>
              <a:t>taux d’</a:t>
            </a:r>
            <a:r>
              <a:rPr lang="fr-FR" sz="4000" dirty="0" err="1"/>
              <a:t>échappement</a:t>
            </a:r>
            <a:r>
              <a:rPr lang="fr-FR" sz="4000" dirty="0"/>
              <a:t> rapporté dans travaux ouverts </a:t>
            </a:r>
            <a:r>
              <a:rPr lang="fr-FR" sz="4000" dirty="0" smtClean="0"/>
              <a:t>(48</a:t>
            </a:r>
            <a:r>
              <a:rPr lang="fr-FR" sz="4000" dirty="0"/>
              <a:t>%</a:t>
            </a:r>
            <a:r>
              <a:rPr lang="fr-FR" sz="4000" dirty="0" smtClean="0"/>
              <a:t>)</a:t>
            </a:r>
          </a:p>
          <a:p>
            <a:pPr lvl="1"/>
            <a:r>
              <a:rPr lang="fr-FR" sz="4000" dirty="0" smtClean="0"/>
              <a:t>Pas </a:t>
            </a:r>
            <a:r>
              <a:rPr lang="fr-FR" sz="4000" dirty="0"/>
              <a:t>de </a:t>
            </a:r>
            <a:r>
              <a:rPr lang="fr-FR" sz="4000" dirty="0" err="1"/>
              <a:t>données</a:t>
            </a:r>
            <a:r>
              <a:rPr lang="fr-FR" sz="4000" dirty="0"/>
              <a:t> sur maintien d’</a:t>
            </a:r>
            <a:r>
              <a:rPr lang="fr-FR" sz="4000" dirty="0" err="1"/>
              <a:t>efficacite</a:t>
            </a:r>
            <a:r>
              <a:rPr lang="fr-FR" sz="4000" dirty="0"/>
              <a:t>́ </a:t>
            </a:r>
            <a:r>
              <a:rPr lang="fr-FR" sz="4000" dirty="0" err="1"/>
              <a:t>après</a:t>
            </a:r>
            <a:r>
              <a:rPr lang="fr-FR" sz="4000" dirty="0"/>
              <a:t> </a:t>
            </a:r>
            <a:r>
              <a:rPr lang="fr-FR" sz="4000" dirty="0" err="1"/>
              <a:t>arrêt</a:t>
            </a:r>
            <a:r>
              <a:rPr lang="fr-FR" sz="4000" dirty="0"/>
              <a:t> du traitement </a:t>
            </a:r>
            <a:endParaRPr lang="fr-FR" sz="4000" dirty="0" smtClean="0"/>
          </a:p>
          <a:p>
            <a:pPr lvl="1"/>
            <a:r>
              <a:rPr lang="fr-FR" sz="4000" dirty="0" smtClean="0"/>
              <a:t>Dose </a:t>
            </a:r>
            <a:r>
              <a:rPr lang="fr-FR" sz="4000" dirty="0"/>
              <a:t>minimale efficace pour maintien de </a:t>
            </a:r>
            <a:r>
              <a:rPr lang="fr-FR" sz="4000" dirty="0" smtClean="0"/>
              <a:t>l’</a:t>
            </a:r>
            <a:r>
              <a:rPr lang="fr-FR" sz="4000" dirty="0" err="1" smtClean="0"/>
              <a:t>efficacite</a:t>
            </a:r>
            <a:r>
              <a:rPr lang="fr-FR" sz="4000" dirty="0" smtClean="0"/>
              <a:t>́</a:t>
            </a:r>
          </a:p>
          <a:p>
            <a:endParaRPr lang="fr-FR" sz="4000" b="1" dirty="0" smtClean="0"/>
          </a:p>
          <a:p>
            <a:r>
              <a:rPr lang="fr-FR" sz="4000" b="1" dirty="0" smtClean="0"/>
              <a:t>Quelle évaluation de la satisfaction?</a:t>
            </a:r>
          </a:p>
          <a:p>
            <a:pPr marL="0" indent="0">
              <a:buNone/>
            </a:pPr>
            <a:endParaRPr lang="fr-FR" sz="4000" b="1" dirty="0" smtClean="0"/>
          </a:p>
          <a:p>
            <a:r>
              <a:rPr lang="fr-FR" sz="4000" b="1" dirty="0" smtClean="0"/>
              <a:t>Quels facteurs pronostiques de réponse au traitement?</a:t>
            </a:r>
          </a:p>
          <a:p>
            <a:pPr lvl="1"/>
            <a:r>
              <a:rPr lang="fr-FR" sz="4000" dirty="0"/>
              <a:t>S</a:t>
            </a:r>
            <a:r>
              <a:rPr lang="fr-FR" sz="4000" dirty="0" smtClean="0"/>
              <a:t>exe</a:t>
            </a:r>
            <a:r>
              <a:rPr lang="fr-FR" sz="4000" dirty="0"/>
              <a:t>, </a:t>
            </a:r>
            <a:r>
              <a:rPr lang="fr-FR" sz="4000" dirty="0" err="1" smtClean="0"/>
              <a:t>âge</a:t>
            </a:r>
            <a:r>
              <a:rPr lang="fr-FR" sz="4000" dirty="0" smtClean="0"/>
              <a:t>, ethnie</a:t>
            </a:r>
          </a:p>
          <a:p>
            <a:pPr lvl="1"/>
            <a:r>
              <a:rPr lang="fr-FR" sz="4000" dirty="0"/>
              <a:t>T</a:t>
            </a:r>
            <a:r>
              <a:rPr lang="fr-FR" sz="4000" dirty="0" smtClean="0"/>
              <a:t>errain urologique </a:t>
            </a:r>
            <a:r>
              <a:rPr lang="fr-FR" sz="4000" dirty="0"/>
              <a:t>(notamment en cas d’incontinence urinaire d’effort </a:t>
            </a:r>
            <a:r>
              <a:rPr lang="fr-FR" sz="4000" dirty="0" err="1"/>
              <a:t>associée</a:t>
            </a:r>
            <a:r>
              <a:rPr lang="fr-FR" sz="4000" dirty="0"/>
              <a:t> chez la femme</a:t>
            </a:r>
            <a:r>
              <a:rPr lang="fr-FR" sz="4000" dirty="0" smtClean="0"/>
              <a:t>)</a:t>
            </a:r>
          </a:p>
          <a:p>
            <a:pPr lvl="1"/>
            <a:r>
              <a:rPr lang="fr-FR" sz="4000" dirty="0" err="1" smtClean="0"/>
              <a:t>lntensite</a:t>
            </a:r>
            <a:r>
              <a:rPr lang="fr-FR" sz="4000" dirty="0" smtClean="0"/>
              <a:t>́ </a:t>
            </a:r>
            <a:r>
              <a:rPr lang="fr-FR" sz="4000" dirty="0"/>
              <a:t>des </a:t>
            </a:r>
            <a:r>
              <a:rPr lang="fr-FR" sz="4000" dirty="0" err="1"/>
              <a:t>symptômes</a:t>
            </a:r>
            <a:r>
              <a:rPr lang="fr-FR" sz="4000" dirty="0"/>
              <a:t> à la phase </a:t>
            </a:r>
            <a:r>
              <a:rPr lang="fr-FR" sz="4000" dirty="0" smtClean="0"/>
              <a:t>initiale</a:t>
            </a:r>
            <a:endParaRPr lang="fr-FR" sz="4000" dirty="0"/>
          </a:p>
          <a:p>
            <a:pPr lvl="1"/>
            <a:r>
              <a:rPr lang="fr-FR" sz="4000" dirty="0" err="1" smtClean="0"/>
              <a:t>Comorbidités</a:t>
            </a:r>
            <a:r>
              <a:rPr lang="fr-FR" sz="4000" dirty="0" smtClean="0"/>
              <a:t> </a:t>
            </a:r>
            <a:r>
              <a:rPr lang="fr-FR" sz="4000" dirty="0"/>
              <a:t>et traitements </a:t>
            </a:r>
            <a:r>
              <a:rPr lang="fr-FR" sz="4000" dirty="0" err="1" smtClean="0"/>
              <a:t>associés</a:t>
            </a:r>
            <a:r>
              <a:rPr lang="fr-FR" sz="4000" dirty="0" smtClean="0"/>
              <a:t> </a:t>
            </a:r>
          </a:p>
          <a:p>
            <a:pPr marL="0" indent="0">
              <a:buNone/>
            </a:pPr>
            <a:endParaRPr lang="fr-FR" dirty="0"/>
          </a:p>
        </p:txBody>
      </p:sp>
      <p:grpSp>
        <p:nvGrpSpPr>
          <p:cNvPr id="4" name="Grouper 3"/>
          <p:cNvGrpSpPr/>
          <p:nvPr/>
        </p:nvGrpSpPr>
        <p:grpSpPr>
          <a:xfrm>
            <a:off x="3052442" y="2521053"/>
            <a:ext cx="3322958" cy="787066"/>
            <a:chOff x="190500" y="5104369"/>
            <a:chExt cx="2755900" cy="664410"/>
          </a:xfrm>
        </p:grpSpPr>
        <p:sp>
          <p:nvSpPr>
            <p:cNvPr id="6" name="ZoneTexte 5"/>
            <p:cNvSpPr txBox="1"/>
            <p:nvPr/>
          </p:nvSpPr>
          <p:spPr>
            <a:xfrm>
              <a:off x="190500" y="5461002"/>
              <a:ext cx="1155700" cy="307777"/>
            </a:xfrm>
            <a:prstGeom prst="rect">
              <a:avLst/>
            </a:prstGeom>
            <a:noFill/>
          </p:spPr>
          <p:txBody>
            <a:bodyPr wrap="square" rtlCol="0">
              <a:spAutoFit/>
            </a:bodyPr>
            <a:lstStyle/>
            <a:p>
              <a:r>
                <a:rPr lang="fr-FR" sz="1400" dirty="0"/>
                <a:t>E</a:t>
              </a:r>
              <a:r>
                <a:rPr lang="fr-FR" sz="1400" dirty="0" smtClean="0"/>
                <a:t>fficacité</a:t>
              </a:r>
              <a:endParaRPr lang="fr-FR" sz="1400" dirty="0"/>
            </a:p>
          </p:txBody>
        </p:sp>
        <p:sp>
          <p:nvSpPr>
            <p:cNvPr id="7" name="ZoneTexte 6"/>
            <p:cNvSpPr txBox="1"/>
            <p:nvPr/>
          </p:nvSpPr>
          <p:spPr>
            <a:xfrm>
              <a:off x="1447800" y="5104369"/>
              <a:ext cx="1498600" cy="307777"/>
            </a:xfrm>
            <a:prstGeom prst="rect">
              <a:avLst/>
            </a:prstGeom>
            <a:noFill/>
          </p:spPr>
          <p:txBody>
            <a:bodyPr wrap="square" rtlCol="0">
              <a:spAutoFit/>
            </a:bodyPr>
            <a:lstStyle/>
            <a:p>
              <a:r>
                <a:rPr lang="fr-FR" sz="1400" dirty="0" smtClean="0"/>
                <a:t>Effets indésirables</a:t>
              </a:r>
              <a:endParaRPr lang="fr-FR" sz="1400" dirty="0"/>
            </a:p>
          </p:txBody>
        </p:sp>
      </p:grpSp>
    </p:spTree>
    <p:extLst>
      <p:ext uri="{BB962C8B-B14F-4D97-AF65-F5344CB8AC3E}">
        <p14:creationId xmlns:p14="http://schemas.microsoft.com/office/powerpoint/2010/main" val="27751660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linds(horizontal)">
                                      <p:cBhvr>
                                        <p:cTn id="20" dur="500"/>
                                        <p:tgtEl>
                                          <p:spTgt spid="3">
                                            <p:txEl>
                                              <p:pRg st="2" end="2"/>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linds(horizontal)">
                                      <p:cBhvr>
                                        <p:cTn id="23" dur="500"/>
                                        <p:tgtEl>
                                          <p:spTgt spid="3">
                                            <p:txEl>
                                              <p:pRg st="3" end="3"/>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linds(horizontal)">
                                      <p:cBhvr>
                                        <p:cTn id="26" dur="500"/>
                                        <p:tgtEl>
                                          <p:spTgt spid="3">
                                            <p:txEl>
                                              <p:pRg st="4" end="4"/>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blinds(horizontal)">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blinds(horizontal)">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blinds(horizontal)">
                                      <p:cBhvr>
                                        <p:cTn id="39" dur="500"/>
                                        <p:tgtEl>
                                          <p:spTgt spid="3">
                                            <p:txEl>
                                              <p:pRg st="9" end="9"/>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blinds(horizontal)">
                                      <p:cBhvr>
                                        <p:cTn id="42" dur="500"/>
                                        <p:tgtEl>
                                          <p:spTgt spid="3">
                                            <p:txEl>
                                              <p:pRg st="10" end="10"/>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blinds(horizontal)">
                                      <p:cBhvr>
                                        <p:cTn id="45" dur="500"/>
                                        <p:tgtEl>
                                          <p:spTgt spid="3">
                                            <p:txEl>
                                              <p:pRg st="11" end="11"/>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3">
                                            <p:txEl>
                                              <p:pRg st="12" end="12"/>
                                            </p:txEl>
                                          </p:spTgt>
                                        </p:tgtEl>
                                        <p:attrNameLst>
                                          <p:attrName>style.visibility</p:attrName>
                                        </p:attrNameLst>
                                      </p:cBhvr>
                                      <p:to>
                                        <p:strVal val="visible"/>
                                      </p:to>
                                    </p:set>
                                    <p:animEffect transition="in" filter="blinds(horizontal)">
                                      <p:cBhvr>
                                        <p:cTn id="48" dur="500"/>
                                        <p:tgtEl>
                                          <p:spTgt spid="3">
                                            <p:txEl>
                                              <p:pRg st="12" end="12"/>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Effect transition="in" filter="blinds(horizontal)">
                                      <p:cBhvr>
                                        <p:cTn id="51"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7000" y="-144462"/>
            <a:ext cx="8915400" cy="1143000"/>
          </a:xfrm>
        </p:spPr>
        <p:txBody>
          <a:bodyPr>
            <a:noAutofit/>
          </a:bodyPr>
          <a:lstStyle/>
          <a:p>
            <a:r>
              <a:rPr lang="fr-FR" sz="3600" b="1" dirty="0" smtClean="0"/>
              <a:t>Anticholinergiques-Les questions en suspens</a:t>
            </a:r>
            <a:endParaRPr lang="fr-FR" sz="3600" b="1" dirty="0"/>
          </a:p>
        </p:txBody>
      </p:sp>
      <p:sp>
        <p:nvSpPr>
          <p:cNvPr id="3" name="Espace réservé du contenu 2"/>
          <p:cNvSpPr>
            <a:spLocks noGrp="1"/>
          </p:cNvSpPr>
          <p:nvPr>
            <p:ph idx="1"/>
          </p:nvPr>
        </p:nvSpPr>
        <p:spPr>
          <a:xfrm>
            <a:off x="68941" y="812800"/>
            <a:ext cx="8597900" cy="6045200"/>
          </a:xfrm>
        </p:spPr>
        <p:txBody>
          <a:bodyPr>
            <a:normAutofit/>
          </a:bodyPr>
          <a:lstStyle/>
          <a:p>
            <a:pPr marL="0" indent="0">
              <a:buNone/>
            </a:pPr>
            <a:r>
              <a:rPr lang="fr-FR" dirty="0" smtClean="0"/>
              <a:t>Peser le rapport bénéfice - risque</a:t>
            </a:r>
            <a:endParaRPr lang="fr-FR" dirty="0"/>
          </a:p>
        </p:txBody>
      </p:sp>
      <p:grpSp>
        <p:nvGrpSpPr>
          <p:cNvPr id="4" name="Grouper 3"/>
          <p:cNvGrpSpPr/>
          <p:nvPr/>
        </p:nvGrpSpPr>
        <p:grpSpPr>
          <a:xfrm>
            <a:off x="798285" y="2191693"/>
            <a:ext cx="7658677" cy="4103878"/>
            <a:chOff x="-245858" y="5301116"/>
            <a:chExt cx="6351736" cy="3464332"/>
          </a:xfrm>
        </p:grpSpPr>
        <p:pic>
          <p:nvPicPr>
            <p:cNvPr id="5" name="Image 4"/>
            <p:cNvPicPr>
              <a:picLocks noChangeAspect="1"/>
            </p:cNvPicPr>
            <p:nvPr/>
          </p:nvPicPr>
          <p:blipFill>
            <a:blip r:embed="rId3"/>
            <a:stretch>
              <a:fillRect/>
            </a:stretch>
          </p:blipFill>
          <p:spPr>
            <a:xfrm rot="10800000" flipV="1">
              <a:off x="742137" y="5768779"/>
              <a:ext cx="4416144" cy="2996669"/>
            </a:xfrm>
            <a:prstGeom prst="rect">
              <a:avLst/>
            </a:prstGeom>
          </p:spPr>
        </p:pic>
        <p:sp>
          <p:nvSpPr>
            <p:cNvPr id="6" name="ZoneTexte 5"/>
            <p:cNvSpPr txBox="1"/>
            <p:nvPr/>
          </p:nvSpPr>
          <p:spPr>
            <a:xfrm>
              <a:off x="-245858" y="8079950"/>
              <a:ext cx="1640102" cy="311775"/>
            </a:xfrm>
            <a:prstGeom prst="rect">
              <a:avLst/>
            </a:prstGeom>
            <a:noFill/>
          </p:spPr>
          <p:txBody>
            <a:bodyPr wrap="square" rtlCol="0">
              <a:spAutoFit/>
            </a:bodyPr>
            <a:lstStyle/>
            <a:p>
              <a:r>
                <a:rPr lang="fr-FR" b="1" dirty="0"/>
                <a:t>E</a:t>
              </a:r>
              <a:r>
                <a:rPr lang="fr-FR" b="1" dirty="0" smtClean="0"/>
                <a:t>fficacité</a:t>
              </a:r>
              <a:endParaRPr lang="fr-FR" b="1" dirty="0"/>
            </a:p>
          </p:txBody>
        </p:sp>
        <p:sp>
          <p:nvSpPr>
            <p:cNvPr id="7" name="ZoneTexte 6"/>
            <p:cNvSpPr txBox="1"/>
            <p:nvPr/>
          </p:nvSpPr>
          <p:spPr>
            <a:xfrm>
              <a:off x="4210685" y="5301116"/>
              <a:ext cx="1895193" cy="311775"/>
            </a:xfrm>
            <a:prstGeom prst="rect">
              <a:avLst/>
            </a:prstGeom>
            <a:noFill/>
          </p:spPr>
          <p:txBody>
            <a:bodyPr wrap="square" rtlCol="0">
              <a:spAutoFit/>
            </a:bodyPr>
            <a:lstStyle/>
            <a:p>
              <a:r>
                <a:rPr lang="fr-FR" b="1" dirty="0" smtClean="0"/>
                <a:t>Effets indésirables</a:t>
              </a:r>
              <a:endParaRPr lang="fr-FR" b="1" dirty="0"/>
            </a:p>
          </p:txBody>
        </p:sp>
      </p:grpSp>
    </p:spTree>
    <p:extLst>
      <p:ext uri="{BB962C8B-B14F-4D97-AF65-F5344CB8AC3E}">
        <p14:creationId xmlns:p14="http://schemas.microsoft.com/office/powerpoint/2010/main" val="26855771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7000" y="-144462"/>
            <a:ext cx="8915400" cy="1143000"/>
          </a:xfrm>
        </p:spPr>
        <p:txBody>
          <a:bodyPr>
            <a:noAutofit/>
          </a:bodyPr>
          <a:lstStyle/>
          <a:p>
            <a:r>
              <a:rPr lang="fr-FR" sz="3600" b="1" dirty="0" smtClean="0"/>
              <a:t>Anticholinergiques-Les questions en suspens</a:t>
            </a:r>
            <a:endParaRPr lang="fr-FR" sz="3600" b="1" dirty="0"/>
          </a:p>
        </p:txBody>
      </p:sp>
      <p:sp>
        <p:nvSpPr>
          <p:cNvPr id="3" name="Espace réservé du contenu 2"/>
          <p:cNvSpPr>
            <a:spLocks noGrp="1"/>
          </p:cNvSpPr>
          <p:nvPr>
            <p:ph idx="1"/>
          </p:nvPr>
        </p:nvSpPr>
        <p:spPr>
          <a:xfrm>
            <a:off x="304800" y="812800"/>
            <a:ext cx="8597900" cy="6045200"/>
          </a:xfrm>
        </p:spPr>
        <p:txBody>
          <a:bodyPr>
            <a:normAutofit fontScale="62500" lnSpcReduction="20000"/>
          </a:bodyPr>
          <a:lstStyle/>
          <a:p>
            <a:pPr marL="0" lvl="1" indent="0">
              <a:buNone/>
            </a:pPr>
            <a:endParaRPr lang="fr-FR" sz="4000" dirty="0" smtClean="0"/>
          </a:p>
          <a:p>
            <a:r>
              <a:rPr lang="fr-FR" sz="4000" b="1" dirty="0" smtClean="0"/>
              <a:t>Que faire en cas d’échec?</a:t>
            </a:r>
            <a:r>
              <a:rPr lang="fr-FR" sz="4000" b="1" dirty="0"/>
              <a:t> </a:t>
            </a:r>
            <a:endParaRPr lang="fr-FR" sz="4000" b="1" dirty="0" smtClean="0"/>
          </a:p>
          <a:p>
            <a:pPr lvl="1"/>
            <a:r>
              <a:rPr lang="fr-FR" sz="4000" dirty="0" smtClean="0"/>
              <a:t>Augmenter les posologies</a:t>
            </a:r>
          </a:p>
          <a:p>
            <a:pPr lvl="1"/>
            <a:r>
              <a:rPr lang="fr-FR" sz="4000" dirty="0" smtClean="0"/>
              <a:t>Changer d’anticholinergique </a:t>
            </a:r>
            <a:endParaRPr lang="fr-FR" sz="4000" dirty="0"/>
          </a:p>
          <a:p>
            <a:pPr lvl="1"/>
            <a:r>
              <a:rPr lang="fr-FR" sz="4000" dirty="0" smtClean="0"/>
              <a:t>Associer les anticholinergiques</a:t>
            </a:r>
          </a:p>
          <a:p>
            <a:pPr lvl="1"/>
            <a:r>
              <a:rPr lang="fr-FR" sz="4000" dirty="0" smtClean="0"/>
              <a:t>Passer à un traitement non médicamenteux</a:t>
            </a:r>
          </a:p>
          <a:p>
            <a:pPr marL="457200" lvl="1" indent="0">
              <a:buNone/>
            </a:pPr>
            <a:endParaRPr lang="fr-FR" sz="4000" dirty="0" smtClean="0"/>
          </a:p>
          <a:p>
            <a:r>
              <a:rPr lang="fr-FR" sz="4000" b="1" dirty="0" smtClean="0"/>
              <a:t>Quelle </a:t>
            </a:r>
            <a:r>
              <a:rPr lang="fr-FR" sz="4000" b="1" dirty="0"/>
              <a:t>définition de l’échec </a:t>
            </a:r>
            <a:r>
              <a:rPr lang="fr-FR" sz="4000" b="1" dirty="0" smtClean="0"/>
              <a:t>thérapeutique?</a:t>
            </a:r>
            <a:r>
              <a:rPr lang="fr-FR" sz="4000" b="1" dirty="0" smtClean="0">
                <a:sym typeface="Wingdings"/>
              </a:rPr>
              <a:t> Identifier les causes</a:t>
            </a:r>
            <a:endParaRPr lang="fr-FR" sz="4000" b="1" dirty="0"/>
          </a:p>
          <a:p>
            <a:pPr lvl="1"/>
            <a:r>
              <a:rPr lang="fr-FR" sz="4000" dirty="0" smtClean="0"/>
              <a:t>Inefficacité ou efficacité insuffisante?</a:t>
            </a:r>
          </a:p>
          <a:p>
            <a:pPr lvl="1"/>
            <a:r>
              <a:rPr lang="fr-FR" sz="4000" dirty="0" smtClean="0"/>
              <a:t>Prescription correcte?</a:t>
            </a:r>
          </a:p>
          <a:p>
            <a:pPr lvl="1"/>
            <a:r>
              <a:rPr lang="fr-FR" sz="4000" dirty="0" smtClean="0"/>
              <a:t>Observance du traitement?</a:t>
            </a:r>
          </a:p>
          <a:p>
            <a:pPr lvl="1"/>
            <a:r>
              <a:rPr lang="fr-FR" sz="4000" dirty="0" smtClean="0"/>
              <a:t>Mauvaise tolérance?</a:t>
            </a:r>
            <a:endParaRPr lang="fr-FR" sz="4000" dirty="0"/>
          </a:p>
          <a:p>
            <a:pPr lvl="2"/>
            <a:r>
              <a:rPr lang="fr-FR" sz="3600" dirty="0"/>
              <a:t>S</a:t>
            </a:r>
            <a:r>
              <a:rPr lang="fr-FR" sz="3600" dirty="0" smtClean="0"/>
              <a:t>eulement </a:t>
            </a:r>
            <a:r>
              <a:rPr lang="fr-FR" sz="3600" dirty="0"/>
              <a:t>36% des patients continuent le traitement à 1 </a:t>
            </a:r>
            <a:r>
              <a:rPr lang="fr-FR" sz="3600" dirty="0" smtClean="0"/>
              <a:t>an</a:t>
            </a:r>
          </a:p>
          <a:p>
            <a:pPr lvl="1"/>
            <a:r>
              <a:rPr lang="fr-FR" sz="4000" dirty="0" err="1"/>
              <a:t>B</a:t>
            </a:r>
            <a:r>
              <a:rPr lang="fr-FR" sz="4000" dirty="0" err="1" smtClean="0"/>
              <a:t>énéfices</a:t>
            </a:r>
            <a:r>
              <a:rPr lang="fr-FR" sz="4000" dirty="0" smtClean="0"/>
              <a:t> ≠ attentes</a:t>
            </a:r>
            <a:r>
              <a:rPr lang="fr-FR" sz="4000" dirty="0"/>
              <a:t>: </a:t>
            </a:r>
            <a:r>
              <a:rPr lang="fr-FR" sz="4000" dirty="0" err="1" smtClean="0"/>
              <a:t>amélioration</a:t>
            </a:r>
            <a:r>
              <a:rPr lang="fr-FR" sz="4000" dirty="0"/>
              <a:t> </a:t>
            </a:r>
            <a:r>
              <a:rPr lang="fr-FR" sz="4000" dirty="0" smtClean="0"/>
              <a:t>≠ </a:t>
            </a:r>
            <a:r>
              <a:rPr lang="fr-FR" sz="4000" dirty="0" err="1" smtClean="0"/>
              <a:t>guérison</a:t>
            </a:r>
            <a:endParaRPr lang="fr-FR" sz="4000" dirty="0" smtClean="0"/>
          </a:p>
          <a:p>
            <a:pPr lvl="1"/>
            <a:endParaRPr lang="fr-FR" sz="3300" dirty="0"/>
          </a:p>
          <a:p>
            <a:endParaRPr lang="fr-FR" dirty="0"/>
          </a:p>
          <a:p>
            <a:endParaRPr lang="fr-FR" dirty="0"/>
          </a:p>
        </p:txBody>
      </p:sp>
    </p:spTree>
    <p:extLst>
      <p:ext uri="{BB962C8B-B14F-4D97-AF65-F5344CB8AC3E}">
        <p14:creationId xmlns:p14="http://schemas.microsoft.com/office/powerpoint/2010/main" val="1348289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blinds(horizontal)">
                                      <p:cBhvr>
                                        <p:cTn id="7" dur="500"/>
                                        <p:tgtEl>
                                          <p:spTgt spid="3">
                                            <p:txEl>
                                              <p:pRg st="7" end="7"/>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blinds(horizontal)">
                                      <p:cBhvr>
                                        <p:cTn id="10" dur="500"/>
                                        <p:tgtEl>
                                          <p:spTgt spid="3">
                                            <p:txEl>
                                              <p:pRg st="8" end="8"/>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blinds(horizontal)">
                                      <p:cBhvr>
                                        <p:cTn id="13" dur="500"/>
                                        <p:tgtEl>
                                          <p:spTgt spid="3">
                                            <p:txEl>
                                              <p:pRg st="9" end="9"/>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blinds(horizontal)">
                                      <p:cBhvr>
                                        <p:cTn id="16" dur="500"/>
                                        <p:tgtEl>
                                          <p:spTgt spid="3">
                                            <p:txEl>
                                              <p:pRg st="10" end="10"/>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blinds(horizontal)">
                                      <p:cBhvr>
                                        <p:cTn id="19" dur="500"/>
                                        <p:tgtEl>
                                          <p:spTgt spid="3">
                                            <p:txEl>
                                              <p:pRg st="11" end="11"/>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12" end="12"/>
                                            </p:txEl>
                                          </p:spTgt>
                                        </p:tgtEl>
                                        <p:attrNameLst>
                                          <p:attrName>style.visibility</p:attrName>
                                        </p:attrNameLst>
                                      </p:cBhvr>
                                      <p:to>
                                        <p:strVal val="visible"/>
                                      </p:to>
                                    </p:set>
                                    <p:animEffect transition="in" filter="blinds(horizontal)">
                                      <p:cBhvr>
                                        <p:cTn id="22" dur="500"/>
                                        <p:tgtEl>
                                          <p:spTgt spid="3">
                                            <p:txEl>
                                              <p:pRg st="12" end="12"/>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animEffect transition="in" filter="blinds(horizontal)">
                                      <p:cBhvr>
                                        <p:cTn id="25"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b="1" dirty="0" err="1" smtClean="0"/>
              <a:t>Mirabégron</a:t>
            </a:r>
            <a:r>
              <a:rPr lang="fr-FR" b="1" dirty="0" smtClean="0"/>
              <a:t/>
            </a:r>
            <a:br>
              <a:rPr lang="fr-FR" b="1" dirty="0" smtClean="0"/>
            </a:br>
            <a:r>
              <a:rPr lang="fr-FR" b="1" dirty="0" err="1" smtClean="0"/>
              <a:t>Betmiga</a:t>
            </a:r>
            <a:r>
              <a:rPr lang="fr-FR" b="1" dirty="0">
                <a:latin typeface="Lucida Grande"/>
                <a:ea typeface="Lucida Grande"/>
                <a:cs typeface="Lucida Grande"/>
              </a:rPr>
              <a:t>®</a:t>
            </a:r>
            <a:endParaRPr lang="fr-FR" b="1" dirty="0"/>
          </a:p>
        </p:txBody>
      </p:sp>
      <p:sp>
        <p:nvSpPr>
          <p:cNvPr id="3" name="Sous-titre 2"/>
          <p:cNvSpPr>
            <a:spLocks noGrp="1"/>
          </p:cNvSpPr>
          <p:nvPr>
            <p:ph type="subTitle" idx="1"/>
          </p:nvPr>
        </p:nvSpPr>
        <p:spPr/>
        <p:txBody>
          <a:bodyPr/>
          <a:lstStyle/>
          <a:p>
            <a:r>
              <a:rPr lang="fr-FR" dirty="0" smtClean="0">
                <a:solidFill>
                  <a:srgbClr val="17375E"/>
                </a:solidFill>
              </a:rPr>
              <a:t>25mg, 50 mg</a:t>
            </a:r>
            <a:endParaRPr lang="fr-FR" dirty="0">
              <a:solidFill>
                <a:srgbClr val="17375E"/>
              </a:solidFill>
            </a:endParaRPr>
          </a:p>
        </p:txBody>
      </p:sp>
    </p:spTree>
    <p:extLst>
      <p:ext uri="{BB962C8B-B14F-4D97-AF65-F5344CB8AC3E}">
        <p14:creationId xmlns:p14="http://schemas.microsoft.com/office/powerpoint/2010/main" val="8394357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5392"/>
            <a:ext cx="8229600" cy="1143000"/>
          </a:xfrm>
        </p:spPr>
        <p:txBody>
          <a:bodyPr>
            <a:normAutofit/>
          </a:bodyPr>
          <a:lstStyle/>
          <a:p>
            <a:r>
              <a:rPr lang="fr-FR" sz="3600" b="1" dirty="0" err="1"/>
              <a:t>Mirabégron</a:t>
            </a:r>
            <a:endParaRPr lang="fr-FR" sz="3600" dirty="0"/>
          </a:p>
        </p:txBody>
      </p:sp>
      <p:sp>
        <p:nvSpPr>
          <p:cNvPr id="3" name="Espace réservé du contenu 2"/>
          <p:cNvSpPr>
            <a:spLocks noGrp="1"/>
          </p:cNvSpPr>
          <p:nvPr>
            <p:ph idx="1"/>
          </p:nvPr>
        </p:nvSpPr>
        <p:spPr>
          <a:xfrm>
            <a:off x="226299" y="979697"/>
            <a:ext cx="8620055" cy="5340774"/>
          </a:xfrm>
        </p:spPr>
        <p:txBody>
          <a:bodyPr>
            <a:normAutofit fontScale="85000" lnSpcReduction="20000"/>
          </a:bodyPr>
          <a:lstStyle/>
          <a:p>
            <a:r>
              <a:rPr lang="fr-FR" dirty="0" smtClean="0"/>
              <a:t>AMM européenne obtenue en Décembre 2013</a:t>
            </a:r>
          </a:p>
          <a:p>
            <a:r>
              <a:rPr lang="fr-FR" dirty="0"/>
              <a:t>Non </a:t>
            </a:r>
            <a:r>
              <a:rPr lang="fr-FR" dirty="0" smtClean="0"/>
              <a:t>commercialisé en France</a:t>
            </a:r>
            <a:endParaRPr lang="fr-FR" dirty="0"/>
          </a:p>
          <a:p>
            <a:r>
              <a:rPr lang="fr-FR" dirty="0" smtClean="0"/>
              <a:t>Coût?</a:t>
            </a:r>
          </a:p>
          <a:p>
            <a:endParaRPr lang="fr-FR" dirty="0"/>
          </a:p>
          <a:p>
            <a:endParaRPr lang="fr-FR" dirty="0" smtClean="0"/>
          </a:p>
          <a:p>
            <a:r>
              <a:rPr lang="fr-FR" b="1" dirty="0" smtClean="0"/>
              <a:t>Indication: traitement de l’hyperactivité vésicale de l’adulte </a:t>
            </a:r>
          </a:p>
          <a:p>
            <a:pPr lvl="1"/>
            <a:r>
              <a:rPr lang="fr-FR" dirty="0" err="1" smtClean="0">
                <a:solidFill>
                  <a:schemeClr val="tx2">
                    <a:lumMod val="75000"/>
                  </a:schemeClr>
                </a:solidFill>
              </a:rPr>
              <a:t>Urgenturie</a:t>
            </a:r>
            <a:r>
              <a:rPr lang="fr-FR" dirty="0" smtClean="0"/>
              <a:t>: </a:t>
            </a:r>
            <a:r>
              <a:rPr lang="fr-FR" i="1" dirty="0" smtClean="0"/>
              <a:t>envie soudaine d’uriner</a:t>
            </a:r>
          </a:p>
          <a:p>
            <a:pPr lvl="1"/>
            <a:r>
              <a:rPr lang="fr-FR" dirty="0" smtClean="0">
                <a:solidFill>
                  <a:srgbClr val="17375E"/>
                </a:solidFill>
              </a:rPr>
              <a:t>Pollakiurie:</a:t>
            </a:r>
            <a:r>
              <a:rPr lang="fr-FR" dirty="0" smtClean="0"/>
              <a:t> </a:t>
            </a:r>
            <a:r>
              <a:rPr lang="fr-FR" i="1" dirty="0" smtClean="0"/>
              <a:t>besoin fréquent d’uriner</a:t>
            </a:r>
          </a:p>
          <a:p>
            <a:pPr lvl="1"/>
            <a:r>
              <a:rPr lang="fr-FR" dirty="0" smtClean="0">
                <a:solidFill>
                  <a:srgbClr val="17375E"/>
                </a:solidFill>
              </a:rPr>
              <a:t>Incontinence urinaire par </a:t>
            </a:r>
            <a:r>
              <a:rPr lang="fr-FR" dirty="0" err="1" smtClean="0">
                <a:solidFill>
                  <a:srgbClr val="17375E"/>
                </a:solidFill>
              </a:rPr>
              <a:t>urgenturie</a:t>
            </a:r>
            <a:r>
              <a:rPr lang="fr-FR" dirty="0" smtClean="0"/>
              <a:t>: </a:t>
            </a:r>
            <a:r>
              <a:rPr lang="fr-FR" i="1" dirty="0" smtClean="0"/>
              <a:t>fuite involontaire d’urine de la vessie lorsqu’on ressent une envie soudaine et pressante d’uriner</a:t>
            </a:r>
          </a:p>
          <a:p>
            <a:pPr lvl="1"/>
            <a:endParaRPr lang="fr-FR" dirty="0" smtClean="0"/>
          </a:p>
          <a:p>
            <a:r>
              <a:rPr lang="fr-FR" dirty="0" smtClean="0"/>
              <a:t>Prescription sur ordonnance</a:t>
            </a:r>
            <a:endParaRPr lang="fr-FR" dirty="0"/>
          </a:p>
        </p:txBody>
      </p:sp>
      <p:sp>
        <p:nvSpPr>
          <p:cNvPr id="4" name="Rectangle 3"/>
          <p:cNvSpPr/>
          <p:nvPr/>
        </p:nvSpPr>
        <p:spPr>
          <a:xfrm>
            <a:off x="226299" y="979697"/>
            <a:ext cx="8346201" cy="140790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402428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30241"/>
            <a:ext cx="8229600" cy="1143000"/>
          </a:xfrm>
        </p:spPr>
        <p:txBody>
          <a:bodyPr>
            <a:normAutofit/>
          </a:bodyPr>
          <a:lstStyle/>
          <a:p>
            <a:r>
              <a:rPr lang="fr-FR" sz="3600" b="1" dirty="0" err="1">
                <a:solidFill>
                  <a:srgbClr val="10253F"/>
                </a:solidFill>
              </a:rPr>
              <a:t>Mirabégron</a:t>
            </a:r>
            <a:r>
              <a:rPr lang="fr-FR" sz="3600" b="1" dirty="0">
                <a:solidFill>
                  <a:srgbClr val="10253F"/>
                </a:solidFill>
              </a:rPr>
              <a:t>-</a:t>
            </a:r>
            <a:r>
              <a:rPr lang="fr-FR" sz="3600" b="1" dirty="0"/>
              <a:t>Mécanisme d’action</a:t>
            </a:r>
            <a:endParaRPr lang="fr-FR" sz="3600" dirty="0"/>
          </a:p>
        </p:txBody>
      </p:sp>
      <p:sp>
        <p:nvSpPr>
          <p:cNvPr id="3" name="ZoneTexte 2"/>
          <p:cNvSpPr txBox="1"/>
          <p:nvPr/>
        </p:nvSpPr>
        <p:spPr>
          <a:xfrm>
            <a:off x="495299" y="1416958"/>
            <a:ext cx="8521700" cy="4893647"/>
          </a:xfrm>
          <a:prstGeom prst="rect">
            <a:avLst/>
          </a:prstGeom>
          <a:noFill/>
        </p:spPr>
        <p:txBody>
          <a:bodyPr wrap="square" rtlCol="0">
            <a:spAutoFit/>
          </a:bodyPr>
          <a:lstStyle/>
          <a:p>
            <a:pPr marL="285750" indent="-285750">
              <a:buFont typeface="Wingdings" charset="2"/>
              <a:buChar char="Ø"/>
            </a:pPr>
            <a:r>
              <a:rPr lang="fr-FR" sz="2400" dirty="0"/>
              <a:t>Action pendant la phase de remplissage vésicale</a:t>
            </a:r>
          </a:p>
          <a:p>
            <a:pPr marL="285750" indent="-285750">
              <a:buFont typeface="Wingdings" charset="2"/>
              <a:buChar char="Ø"/>
            </a:pPr>
            <a:endParaRPr lang="fr-FR" sz="2400" dirty="0" smtClean="0"/>
          </a:p>
          <a:p>
            <a:pPr marL="285750" indent="-285750">
              <a:buFont typeface="Wingdings" charset="2"/>
              <a:buChar char="Ø"/>
            </a:pPr>
            <a:r>
              <a:rPr lang="fr-FR" sz="2400" dirty="0" smtClean="0"/>
              <a:t>Agoniste des récepteurs </a:t>
            </a:r>
            <a:r>
              <a:rPr lang="fr-FR" sz="2400" dirty="0" smtClean="0">
                <a:latin typeface="Lucida Grande"/>
                <a:ea typeface="Lucida Grande"/>
                <a:cs typeface="Lucida Grande"/>
              </a:rPr>
              <a:t>β3 </a:t>
            </a:r>
            <a:r>
              <a:rPr lang="fr-FR" sz="2400" dirty="0" smtClean="0">
                <a:ea typeface="Lucida Grande"/>
                <a:cs typeface="Lucida Grande"/>
              </a:rPr>
              <a:t>adrénergiques</a:t>
            </a:r>
            <a:endParaRPr lang="fr-FR" sz="2400" dirty="0" smtClean="0"/>
          </a:p>
          <a:p>
            <a:endParaRPr lang="fr-FR" sz="2400" dirty="0" smtClean="0"/>
          </a:p>
          <a:p>
            <a:pPr marL="285750" indent="-285750">
              <a:buFont typeface="Wingdings" charset="2"/>
              <a:buChar char="Ø"/>
            </a:pPr>
            <a:r>
              <a:rPr lang="fr-FR" sz="2400" dirty="0" smtClean="0"/>
              <a:t>Inhibition des signaux afférents responsables de l’</a:t>
            </a:r>
            <a:r>
              <a:rPr lang="fr-FR" sz="2400" dirty="0" err="1" smtClean="0"/>
              <a:t>urgenturie</a:t>
            </a:r>
            <a:endParaRPr lang="fr-FR" sz="2400" dirty="0" smtClean="0"/>
          </a:p>
          <a:p>
            <a:endParaRPr lang="fr-FR" sz="2400" dirty="0"/>
          </a:p>
          <a:p>
            <a:pPr marL="285750" indent="-285750">
              <a:buFont typeface="Wingdings" charset="2"/>
              <a:buChar char="Ø"/>
            </a:pPr>
            <a:r>
              <a:rPr lang="fr-FR" sz="2400" dirty="0" smtClean="0"/>
              <a:t>Inhibition des contractions spontanées du muscle vésical</a:t>
            </a:r>
          </a:p>
          <a:p>
            <a:pPr marL="285750" indent="-285750">
              <a:buFont typeface="Wingdings" charset="2"/>
              <a:buChar char="Ø"/>
            </a:pPr>
            <a:endParaRPr lang="fr-FR" sz="2400" dirty="0"/>
          </a:p>
          <a:p>
            <a:r>
              <a:rPr lang="fr-FR" sz="2400" dirty="0" smtClean="0">
                <a:sym typeface="Wingdings"/>
              </a:rPr>
              <a:t> </a:t>
            </a:r>
            <a:r>
              <a:rPr lang="fr-FR" sz="2400" dirty="0"/>
              <a:t>inhibition des messages provenant de la paroi vésicale en direction du cortex cérébral pendant la phase de remplissage de la vessie. </a:t>
            </a:r>
          </a:p>
          <a:p>
            <a:endParaRPr lang="fr-FR" sz="2400" dirty="0" smtClean="0"/>
          </a:p>
          <a:p>
            <a:pPr marL="285750" indent="-285750">
              <a:buFont typeface="Wingdings" charset="2"/>
              <a:buChar char="Ø"/>
            </a:pPr>
            <a:r>
              <a:rPr lang="fr-FR" sz="2400" dirty="0" smtClean="0"/>
              <a:t>Peu/pas d’effet sur la contraction du muscle pendant la miction</a:t>
            </a:r>
            <a:endParaRPr lang="fr-FR" sz="2400" dirty="0"/>
          </a:p>
        </p:txBody>
      </p:sp>
    </p:spTree>
    <p:extLst>
      <p:ext uri="{BB962C8B-B14F-4D97-AF65-F5344CB8AC3E}">
        <p14:creationId xmlns:p14="http://schemas.microsoft.com/office/powerpoint/2010/main" val="38235838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69862"/>
            <a:ext cx="8229600" cy="1143000"/>
          </a:xfrm>
        </p:spPr>
        <p:txBody>
          <a:bodyPr>
            <a:normAutofit/>
          </a:bodyPr>
          <a:lstStyle/>
          <a:p>
            <a:r>
              <a:rPr lang="fr-FR" sz="3600" b="1" dirty="0" err="1" smtClean="0">
                <a:solidFill>
                  <a:srgbClr val="10253F"/>
                </a:solidFill>
              </a:rPr>
              <a:t>Mirabégron</a:t>
            </a:r>
            <a:r>
              <a:rPr lang="fr-FR" sz="3600" b="1" dirty="0" smtClean="0"/>
              <a:t>-Efficacité</a:t>
            </a:r>
            <a:endParaRPr lang="fr-FR" sz="3600" b="1" dirty="0"/>
          </a:p>
        </p:txBody>
      </p:sp>
      <p:sp>
        <p:nvSpPr>
          <p:cNvPr id="3" name="Espace réservé du contenu 2"/>
          <p:cNvSpPr>
            <a:spLocks noGrp="1"/>
          </p:cNvSpPr>
          <p:nvPr>
            <p:ph idx="1"/>
          </p:nvPr>
        </p:nvSpPr>
        <p:spPr>
          <a:xfrm>
            <a:off x="330200" y="973138"/>
            <a:ext cx="8458200" cy="5668962"/>
          </a:xfrm>
        </p:spPr>
        <p:txBody>
          <a:bodyPr>
            <a:normAutofit fontScale="32500" lnSpcReduction="20000"/>
          </a:bodyPr>
          <a:lstStyle/>
          <a:p>
            <a:r>
              <a:rPr lang="fr-FR" sz="8000" dirty="0"/>
              <a:t>Trois </a:t>
            </a:r>
            <a:r>
              <a:rPr lang="fr-FR" sz="8000" dirty="0" err="1"/>
              <a:t>études</a:t>
            </a:r>
            <a:r>
              <a:rPr lang="fr-FR" sz="8000" dirty="0"/>
              <a:t> de phase III (3 mois à 12 mois</a:t>
            </a:r>
            <a:r>
              <a:rPr lang="fr-FR" sz="8000" dirty="0" smtClean="0"/>
              <a:t>)</a:t>
            </a:r>
          </a:p>
          <a:p>
            <a:endParaRPr lang="fr-FR" sz="8000" dirty="0" smtClean="0"/>
          </a:p>
          <a:p>
            <a:r>
              <a:rPr lang="fr-FR" sz="8000" dirty="0"/>
              <a:t>Par rapport au </a:t>
            </a:r>
            <a:r>
              <a:rPr lang="fr-FR" sz="8000" dirty="0" smtClean="0"/>
              <a:t>placebo</a:t>
            </a:r>
            <a:endParaRPr lang="fr-FR" sz="8000" dirty="0"/>
          </a:p>
          <a:p>
            <a:pPr lvl="1"/>
            <a:r>
              <a:rPr lang="fr-FR" sz="7600" b="1" dirty="0" smtClean="0">
                <a:solidFill>
                  <a:schemeClr val="tx2">
                    <a:lumMod val="50000"/>
                  </a:schemeClr>
                </a:solidFill>
                <a:latin typeface="Wingdings"/>
                <a:ea typeface="Wingdings"/>
                <a:cs typeface="Wingdings"/>
              </a:rPr>
              <a:t></a:t>
            </a:r>
            <a:r>
              <a:rPr lang="fr-FR" sz="7600" b="1" dirty="0" smtClean="0">
                <a:solidFill>
                  <a:schemeClr val="tx2">
                    <a:lumMod val="50000"/>
                  </a:schemeClr>
                </a:solidFill>
              </a:rPr>
              <a:t> nombre </a:t>
            </a:r>
            <a:r>
              <a:rPr lang="fr-FR" sz="7600" b="1" dirty="0">
                <a:solidFill>
                  <a:schemeClr val="tx2">
                    <a:lumMod val="50000"/>
                  </a:schemeClr>
                </a:solidFill>
              </a:rPr>
              <a:t>de fuites </a:t>
            </a:r>
            <a:r>
              <a:rPr lang="fr-FR" sz="7600" b="1" dirty="0" smtClean="0">
                <a:solidFill>
                  <a:schemeClr val="tx2">
                    <a:lumMod val="50000"/>
                  </a:schemeClr>
                </a:solidFill>
              </a:rPr>
              <a:t>urinaires (-0,55/j)</a:t>
            </a:r>
            <a:endParaRPr lang="fr-FR" sz="7600" b="1" dirty="0">
              <a:solidFill>
                <a:schemeClr val="tx2">
                  <a:lumMod val="50000"/>
                </a:schemeClr>
              </a:solidFill>
            </a:endParaRPr>
          </a:p>
          <a:p>
            <a:pPr lvl="1"/>
            <a:r>
              <a:rPr lang="fr-FR" sz="8000" b="1" dirty="0" smtClean="0">
                <a:solidFill>
                  <a:schemeClr val="tx2">
                    <a:lumMod val="50000"/>
                  </a:schemeClr>
                </a:solidFill>
                <a:latin typeface="Wingdings"/>
                <a:ea typeface="Wingdings"/>
                <a:cs typeface="Wingdings"/>
              </a:rPr>
              <a:t></a:t>
            </a:r>
            <a:r>
              <a:rPr lang="fr-FR" sz="8000" b="1" dirty="0" smtClean="0">
                <a:solidFill>
                  <a:schemeClr val="tx2">
                    <a:lumMod val="50000"/>
                  </a:schemeClr>
                </a:solidFill>
              </a:rPr>
              <a:t> nombre </a:t>
            </a:r>
            <a:r>
              <a:rPr lang="fr-FR" sz="8000" b="1" dirty="0">
                <a:solidFill>
                  <a:schemeClr val="tx2">
                    <a:lumMod val="50000"/>
                  </a:schemeClr>
                </a:solidFill>
              </a:rPr>
              <a:t>de mictions </a:t>
            </a:r>
            <a:r>
              <a:rPr lang="fr-FR" sz="8000" b="1" dirty="0" smtClean="0">
                <a:solidFill>
                  <a:schemeClr val="tx2">
                    <a:lumMod val="50000"/>
                  </a:schemeClr>
                </a:solidFill>
              </a:rPr>
              <a:t>(-0,4/j) </a:t>
            </a:r>
          </a:p>
          <a:p>
            <a:pPr lvl="1"/>
            <a:r>
              <a:rPr lang="fr-FR" sz="8000" dirty="0" smtClean="0">
                <a:latin typeface="Wingdings"/>
                <a:ea typeface="Wingdings"/>
                <a:cs typeface="Wingdings"/>
              </a:rPr>
              <a:t></a:t>
            </a:r>
            <a:r>
              <a:rPr lang="fr-FR" sz="8000" dirty="0"/>
              <a:t> </a:t>
            </a:r>
            <a:r>
              <a:rPr lang="fr-FR" sz="8000" dirty="0" smtClean="0"/>
              <a:t>volume </a:t>
            </a:r>
            <a:r>
              <a:rPr lang="fr-FR" sz="8000" dirty="0"/>
              <a:t>moyen par </a:t>
            </a:r>
            <a:r>
              <a:rPr lang="fr-FR" sz="8000" dirty="0" smtClean="0"/>
              <a:t>miction (-11,9mL) </a:t>
            </a:r>
          </a:p>
          <a:p>
            <a:pPr lvl="1"/>
            <a:r>
              <a:rPr lang="fr-FR" sz="8000" dirty="0" smtClean="0">
                <a:latin typeface="Wingdings"/>
                <a:ea typeface="Wingdings"/>
                <a:cs typeface="Wingdings"/>
              </a:rPr>
              <a:t></a:t>
            </a:r>
            <a:r>
              <a:rPr lang="fr-FR" sz="8000" dirty="0" smtClean="0"/>
              <a:t> nombre </a:t>
            </a:r>
            <a:r>
              <a:rPr lang="fr-FR" sz="8000" dirty="0"/>
              <a:t>de fuites par </a:t>
            </a:r>
            <a:r>
              <a:rPr lang="fr-FR" sz="8000" dirty="0" err="1"/>
              <a:t>urgenturie</a:t>
            </a:r>
            <a:r>
              <a:rPr lang="fr-FR" sz="8000" dirty="0"/>
              <a:t> </a:t>
            </a:r>
            <a:r>
              <a:rPr lang="fr-FR" sz="8000" dirty="0" smtClean="0"/>
              <a:t>(-0,40/j</a:t>
            </a:r>
            <a:r>
              <a:rPr lang="fr-FR" sz="8000" dirty="0"/>
              <a:t>)</a:t>
            </a:r>
            <a:r>
              <a:rPr lang="fr-FR" sz="8000" dirty="0" smtClean="0"/>
              <a:t> </a:t>
            </a:r>
          </a:p>
          <a:p>
            <a:pPr lvl="1"/>
            <a:r>
              <a:rPr lang="fr-FR" sz="8000" dirty="0" smtClean="0">
                <a:latin typeface="Wingdings"/>
                <a:ea typeface="Wingdings"/>
                <a:cs typeface="Wingdings"/>
              </a:rPr>
              <a:t></a:t>
            </a:r>
            <a:r>
              <a:rPr lang="fr-FR" sz="8000" dirty="0" smtClean="0"/>
              <a:t> nombre </a:t>
            </a:r>
            <a:r>
              <a:rPr lang="fr-FR" sz="8000" dirty="0"/>
              <a:t>d’</a:t>
            </a:r>
            <a:r>
              <a:rPr lang="fr-FR" sz="8000" dirty="0" err="1"/>
              <a:t>épisodes</a:t>
            </a:r>
            <a:r>
              <a:rPr lang="fr-FR" sz="8000" dirty="0"/>
              <a:t> </a:t>
            </a:r>
            <a:r>
              <a:rPr lang="fr-FR" sz="8000" dirty="0" smtClean="0"/>
              <a:t>d’urgenturies (-0,64/j)</a:t>
            </a:r>
          </a:p>
          <a:p>
            <a:pPr lvl="1"/>
            <a:r>
              <a:rPr lang="fr-FR" sz="8000" dirty="0" smtClean="0"/>
              <a:t>meilleure </a:t>
            </a:r>
            <a:r>
              <a:rPr lang="fr-FR" sz="8000" dirty="0"/>
              <a:t>satisfaction </a:t>
            </a:r>
            <a:r>
              <a:rPr lang="fr-FR" sz="8000" dirty="0" err="1"/>
              <a:t>vis-a</a:t>
            </a:r>
            <a:r>
              <a:rPr lang="fr-FR" sz="8000" dirty="0"/>
              <a:t>̀-vis du traitement </a:t>
            </a:r>
            <a:r>
              <a:rPr lang="fr-FR" sz="8000" dirty="0" smtClean="0"/>
              <a:t>(+0,76 point)</a:t>
            </a:r>
          </a:p>
          <a:p>
            <a:pPr marL="457200" lvl="1" indent="0">
              <a:buNone/>
            </a:pPr>
            <a:endParaRPr lang="fr-FR" sz="8000" dirty="0" smtClean="0"/>
          </a:p>
          <a:p>
            <a:r>
              <a:rPr lang="fr-FR" sz="8000" dirty="0" smtClean="0"/>
              <a:t>Résultats significatifs mais effets faibles par rapport au placebo malgré &gt; 3000 patients </a:t>
            </a:r>
          </a:p>
          <a:p>
            <a:endParaRPr lang="fr-FR" sz="8000" dirty="0"/>
          </a:p>
          <a:p>
            <a:pPr marL="0" indent="0">
              <a:buNone/>
            </a:pPr>
            <a:endParaRPr lang="fr-FR" dirty="0"/>
          </a:p>
        </p:txBody>
      </p:sp>
    </p:spTree>
    <p:extLst>
      <p:ext uri="{BB962C8B-B14F-4D97-AF65-F5344CB8AC3E}">
        <p14:creationId xmlns:p14="http://schemas.microsoft.com/office/powerpoint/2010/main" val="28614639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81138"/>
            <a:ext cx="8229600" cy="4876800"/>
          </a:xfrm>
        </p:spPr>
        <p:txBody>
          <a:bodyPr>
            <a:normAutofit fontScale="92500" lnSpcReduction="10000"/>
          </a:bodyPr>
          <a:lstStyle/>
          <a:p>
            <a:endParaRPr lang="fr-FR" dirty="0" smtClean="0"/>
          </a:p>
          <a:p>
            <a:r>
              <a:rPr lang="fr-FR" dirty="0" smtClean="0"/>
              <a:t>« </a:t>
            </a:r>
            <a:r>
              <a:rPr lang="fr-FR" i="1" dirty="0" smtClean="0"/>
              <a:t>toute perte involontaire d’urine objectivement démontrable et constituant un problème social ou d’hygiène</a:t>
            </a:r>
            <a:r>
              <a:rPr lang="fr-FR" dirty="0" smtClean="0"/>
              <a:t> »</a:t>
            </a:r>
            <a:r>
              <a:rPr lang="fr-FR" baseline="30000" dirty="0" smtClean="0"/>
              <a:t>1</a:t>
            </a:r>
          </a:p>
          <a:p>
            <a:pPr>
              <a:buFont typeface="Wingdings" pitchFamily="2" charset="2"/>
              <a:buChar char="ü"/>
            </a:pPr>
            <a:endParaRPr lang="fr-FR" baseline="30000" dirty="0" smtClean="0"/>
          </a:p>
          <a:p>
            <a:pPr>
              <a:buFont typeface="Wingdings" pitchFamily="2" charset="2"/>
              <a:buChar char="ü"/>
            </a:pPr>
            <a:r>
              <a:rPr lang="fr-FR" baseline="30000" dirty="0" smtClean="0"/>
              <a:t>Mécanisme et circonstances de survenue des fuites </a:t>
            </a:r>
          </a:p>
          <a:p>
            <a:pPr>
              <a:buFont typeface="Wingdings" pitchFamily="2" charset="2"/>
              <a:buChar char="ü"/>
            </a:pPr>
            <a:r>
              <a:rPr lang="fr-FR" baseline="30000" dirty="0"/>
              <a:t>Facteurs favorisants</a:t>
            </a:r>
          </a:p>
          <a:p>
            <a:pPr>
              <a:buFont typeface="Wingdings" pitchFamily="2" charset="2"/>
              <a:buChar char="ü"/>
            </a:pPr>
            <a:r>
              <a:rPr lang="fr-FR" baseline="30000" dirty="0" smtClean="0"/>
              <a:t>Sévérité</a:t>
            </a:r>
            <a:r>
              <a:rPr lang="fr-FR" baseline="30000" dirty="0"/>
              <a:t>, fréquence</a:t>
            </a:r>
          </a:p>
          <a:p>
            <a:pPr>
              <a:buFont typeface="Wingdings" pitchFamily="2" charset="2"/>
              <a:buChar char="ü"/>
            </a:pPr>
            <a:r>
              <a:rPr lang="fr-FR" baseline="30000" dirty="0" smtClean="0"/>
              <a:t>Impact social, hygiénique et sur la qualité de vie</a:t>
            </a:r>
          </a:p>
          <a:p>
            <a:pPr>
              <a:buFont typeface="Wingdings" pitchFamily="2" charset="2"/>
              <a:buChar char="ü"/>
            </a:pPr>
            <a:r>
              <a:rPr lang="fr-FR" baseline="30000" dirty="0" smtClean="0"/>
              <a:t>Notion de demande médicale du patient</a:t>
            </a:r>
          </a:p>
          <a:p>
            <a:pPr>
              <a:buFont typeface="Wingdings 3" pitchFamily="18" charset="2"/>
              <a:buNone/>
            </a:pPr>
            <a:r>
              <a:rPr lang="fr-FR" baseline="30000" dirty="0" smtClean="0"/>
              <a:t>	 </a:t>
            </a:r>
          </a:p>
          <a:p>
            <a:pPr>
              <a:buFont typeface="Wingdings 3" pitchFamily="18" charset="2"/>
              <a:buNone/>
            </a:pPr>
            <a:r>
              <a:rPr lang="fr-FR" sz="2400" baseline="30000" dirty="0" smtClean="0"/>
              <a:t>1 ABRAMS. The standardisation of </a:t>
            </a:r>
            <a:r>
              <a:rPr lang="fr-FR" sz="2400" baseline="30000" dirty="0" err="1" smtClean="0"/>
              <a:t>terminology</a:t>
            </a:r>
            <a:r>
              <a:rPr lang="fr-FR" sz="2400" baseline="30000" dirty="0" smtClean="0"/>
              <a:t> of </a:t>
            </a:r>
            <a:r>
              <a:rPr lang="fr-FR" sz="2400" baseline="30000" dirty="0" err="1" smtClean="0"/>
              <a:t>lower</a:t>
            </a:r>
            <a:r>
              <a:rPr lang="fr-FR" sz="2400" baseline="30000" dirty="0" smtClean="0"/>
              <a:t> </a:t>
            </a:r>
            <a:r>
              <a:rPr lang="fr-FR" sz="2400" baseline="30000" dirty="0" err="1" smtClean="0"/>
              <a:t>urinary</a:t>
            </a:r>
            <a:r>
              <a:rPr lang="fr-FR" sz="2400" baseline="30000" dirty="0" smtClean="0"/>
              <a:t> tract </a:t>
            </a:r>
            <a:r>
              <a:rPr lang="fr-FR" sz="2400" baseline="30000" dirty="0" err="1" smtClean="0"/>
              <a:t>function</a:t>
            </a:r>
            <a:r>
              <a:rPr lang="fr-FR" sz="2400" baseline="30000" dirty="0" smtClean="0"/>
              <a:t>. Report of ICS. Neurourol.Urodyn.,2002,21,167-1</a:t>
            </a:r>
            <a:r>
              <a:rPr lang="fr-FR" sz="2400" dirty="0" smtClean="0"/>
              <a:t> </a:t>
            </a:r>
          </a:p>
        </p:txBody>
      </p:sp>
      <p:sp>
        <p:nvSpPr>
          <p:cNvPr id="2" name="Titre 1"/>
          <p:cNvSpPr>
            <a:spLocks noGrp="1"/>
          </p:cNvSpPr>
          <p:nvPr>
            <p:ph type="title"/>
          </p:nvPr>
        </p:nvSpPr>
        <p:spPr/>
        <p:txBody>
          <a:bodyPr>
            <a:normAutofit/>
          </a:bodyPr>
          <a:lstStyle/>
          <a:p>
            <a:pPr algn="ctr" fontAlgn="auto">
              <a:spcAft>
                <a:spcPts val="0"/>
              </a:spcAft>
              <a:defRPr/>
            </a:pPr>
            <a:r>
              <a:rPr lang="fr-FR" sz="4900" dirty="0" smtClean="0"/>
              <a:t>Incontinence urinaire définition</a:t>
            </a:r>
            <a:endParaRPr lang="fr-FR" sz="4900" dirty="0"/>
          </a:p>
        </p:txBody>
      </p:sp>
    </p:spTree>
    <p:extLst>
      <p:ext uri="{BB962C8B-B14F-4D97-AF65-F5344CB8AC3E}">
        <p14:creationId xmlns:p14="http://schemas.microsoft.com/office/powerpoint/2010/main" val="71002254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400"/>
            <a:ext cx="8229600" cy="1143000"/>
          </a:xfrm>
        </p:spPr>
        <p:txBody>
          <a:bodyPr>
            <a:normAutofit/>
          </a:bodyPr>
          <a:lstStyle/>
          <a:p>
            <a:r>
              <a:rPr lang="fr-FR" sz="3600" b="1" dirty="0" err="1">
                <a:solidFill>
                  <a:srgbClr val="10253F"/>
                </a:solidFill>
              </a:rPr>
              <a:t>Mirabégron</a:t>
            </a:r>
            <a:r>
              <a:rPr lang="fr-FR" sz="3600" b="1" dirty="0" smtClean="0">
                <a:solidFill>
                  <a:srgbClr val="10253F"/>
                </a:solidFill>
              </a:rPr>
              <a:t>-</a:t>
            </a:r>
            <a:r>
              <a:rPr lang="fr-FR" sz="3600" b="1" dirty="0" smtClean="0"/>
              <a:t>Effets indésirables</a:t>
            </a:r>
            <a:endParaRPr lang="fr-FR" sz="3600" dirty="0"/>
          </a:p>
        </p:txBody>
      </p:sp>
      <p:sp>
        <p:nvSpPr>
          <p:cNvPr id="3" name="Espace réservé du contenu 2"/>
          <p:cNvSpPr>
            <a:spLocks noGrp="1"/>
          </p:cNvSpPr>
          <p:nvPr>
            <p:ph idx="1"/>
          </p:nvPr>
        </p:nvSpPr>
        <p:spPr>
          <a:xfrm>
            <a:off x="266700" y="850901"/>
            <a:ext cx="4229100" cy="1816100"/>
          </a:xfrm>
        </p:spPr>
        <p:txBody>
          <a:bodyPr>
            <a:normAutofit lnSpcReduction="10000"/>
          </a:bodyPr>
          <a:lstStyle/>
          <a:p>
            <a:r>
              <a:rPr lang="fr-FR" sz="2000" dirty="0" smtClean="0"/>
              <a:t>Utilisation déconseillée</a:t>
            </a:r>
          </a:p>
          <a:p>
            <a:pPr lvl="1"/>
            <a:r>
              <a:rPr lang="fr-FR" sz="2000" dirty="0" smtClean="0"/>
              <a:t>Femme enceinte, allaitement</a:t>
            </a:r>
          </a:p>
          <a:p>
            <a:pPr lvl="1"/>
            <a:r>
              <a:rPr lang="fr-FR" sz="2000" dirty="0" smtClean="0"/>
              <a:t>HTA&gt;180/110 </a:t>
            </a:r>
            <a:r>
              <a:rPr lang="fr-FR" sz="2000" dirty="0" err="1" smtClean="0"/>
              <a:t>mmHg</a:t>
            </a:r>
            <a:endParaRPr lang="fr-FR" sz="2000" dirty="0" smtClean="0"/>
          </a:p>
          <a:p>
            <a:pPr lvl="1"/>
            <a:r>
              <a:rPr lang="fr-FR" sz="2000" dirty="0" smtClean="0"/>
              <a:t>IR terminale (DFG&lt;15 ml/min)</a:t>
            </a:r>
          </a:p>
          <a:p>
            <a:pPr lvl="1"/>
            <a:r>
              <a:rPr lang="fr-FR" sz="2000" dirty="0" smtClean="0"/>
              <a:t>IH sévère (Stade C)</a:t>
            </a:r>
            <a:endParaRPr lang="fr-FR" sz="2000" dirty="0"/>
          </a:p>
        </p:txBody>
      </p:sp>
      <p:graphicFrame>
        <p:nvGraphicFramePr>
          <p:cNvPr id="5" name="Tableau 4"/>
          <p:cNvGraphicFramePr>
            <a:graphicFrameLocks noGrp="1"/>
          </p:cNvGraphicFramePr>
          <p:nvPr>
            <p:extLst>
              <p:ext uri="{D42A27DB-BD31-4B8C-83A1-F6EECF244321}">
                <p14:modId xmlns:p14="http://schemas.microsoft.com/office/powerpoint/2010/main" val="1537036694"/>
              </p:ext>
            </p:extLst>
          </p:nvPr>
        </p:nvGraphicFramePr>
        <p:xfrm>
          <a:off x="355600" y="2806700"/>
          <a:ext cx="8470900" cy="3936999"/>
        </p:xfrm>
        <a:graphic>
          <a:graphicData uri="http://schemas.openxmlformats.org/drawingml/2006/table">
            <a:tbl>
              <a:tblPr firstRow="1" bandRow="1">
                <a:tableStyleId>{5C22544A-7EE6-4342-B048-85BDC9FD1C3A}</a:tableStyleId>
              </a:tblPr>
              <a:tblGrid>
                <a:gridCol w="2768600"/>
                <a:gridCol w="5702300"/>
              </a:tblGrid>
              <a:tr h="370840">
                <a:tc>
                  <a:txBody>
                    <a:bodyPr/>
                    <a:lstStyle/>
                    <a:p>
                      <a:r>
                        <a:rPr lang="fr-FR" dirty="0" smtClean="0"/>
                        <a:t>Fréquence</a:t>
                      </a:r>
                      <a:endParaRPr lang="fr-FR" dirty="0"/>
                    </a:p>
                  </a:txBody>
                  <a:tcPr/>
                </a:tc>
                <a:tc>
                  <a:txBody>
                    <a:bodyPr/>
                    <a:lstStyle/>
                    <a:p>
                      <a:r>
                        <a:rPr lang="fr-FR" dirty="0" smtClean="0"/>
                        <a:t>Effets secondaires</a:t>
                      </a:r>
                      <a:endParaRPr lang="fr-FR" dirty="0"/>
                    </a:p>
                  </a:txBody>
                  <a:tcPr/>
                </a:tc>
              </a:tr>
              <a:tr h="370840">
                <a:tc>
                  <a:txBody>
                    <a:bodyPr/>
                    <a:lstStyle/>
                    <a:p>
                      <a:r>
                        <a:rPr lang="fr-FR" dirty="0" smtClean="0"/>
                        <a:t>Fréquents &gt;1%</a:t>
                      </a:r>
                      <a:endParaRPr lang="fr-FR" dirty="0"/>
                    </a:p>
                  </a:txBody>
                  <a:tcPr/>
                </a:tc>
                <a:tc>
                  <a:txBody>
                    <a:bodyPr/>
                    <a:lstStyle/>
                    <a:p>
                      <a:r>
                        <a:rPr lang="fr-FR" dirty="0" smtClean="0"/>
                        <a:t>Tachycardie (10%)</a:t>
                      </a:r>
                    </a:p>
                    <a:p>
                      <a:r>
                        <a:rPr lang="fr-FR" dirty="0" smtClean="0"/>
                        <a:t>HTA (10%)</a:t>
                      </a:r>
                    </a:p>
                    <a:p>
                      <a:r>
                        <a:rPr lang="fr-FR" dirty="0" smtClean="0"/>
                        <a:t>Infection urinaire (3%)</a:t>
                      </a:r>
                    </a:p>
                    <a:p>
                      <a:r>
                        <a:rPr lang="fr-FR" dirty="0" smtClean="0"/>
                        <a:t>Constipation (3%)</a:t>
                      </a:r>
                    </a:p>
                    <a:p>
                      <a:r>
                        <a:rPr lang="fr-FR" dirty="0" smtClean="0"/>
                        <a:t>Céphalées (3%)</a:t>
                      </a:r>
                    </a:p>
                    <a:p>
                      <a:r>
                        <a:rPr lang="fr-FR" dirty="0" smtClean="0"/>
                        <a:t>Catarrhe </a:t>
                      </a:r>
                      <a:r>
                        <a:rPr lang="fr-FR" dirty="0" err="1" smtClean="0"/>
                        <a:t>naso</a:t>
                      </a:r>
                      <a:r>
                        <a:rPr lang="fr-FR" dirty="0" smtClean="0"/>
                        <a:t>-pharyngé (3%)</a:t>
                      </a:r>
                      <a:endParaRPr lang="fr-FR" dirty="0"/>
                    </a:p>
                  </a:txBody>
                  <a:tcPr/>
                </a:tc>
              </a:tr>
              <a:tr h="370840">
                <a:tc>
                  <a:txBody>
                    <a:bodyPr/>
                    <a:lstStyle/>
                    <a:p>
                      <a:r>
                        <a:rPr lang="fr-FR" dirty="0" smtClean="0"/>
                        <a:t>Rares&lt;1%</a:t>
                      </a:r>
                      <a:endParaRPr lang="fr-FR" dirty="0"/>
                    </a:p>
                  </a:txBody>
                  <a:tcPr/>
                </a:tc>
                <a:tc>
                  <a:txBody>
                    <a:bodyPr/>
                    <a:lstStyle/>
                    <a:p>
                      <a:r>
                        <a:rPr lang="fr-FR" dirty="0" smtClean="0"/>
                        <a:t>Palpitations, infections vaginales, dyspepsie, gastrite, arthralgies, prurit</a:t>
                      </a:r>
                      <a:r>
                        <a:rPr lang="fr-FR" baseline="0" dirty="0" smtClean="0"/>
                        <a:t> vulvo-vaginal, augmentation du taux sanguin des enzymes hématiques, éruption cutanée, arythmie cardiaque, troubles de la vision, fatigue, nausées</a:t>
                      </a:r>
                      <a:endParaRPr lang="fr-FR" dirty="0"/>
                    </a:p>
                  </a:txBody>
                  <a:tcPr/>
                </a:tc>
              </a:tr>
              <a:tr h="370840">
                <a:tc>
                  <a:txBody>
                    <a:bodyPr/>
                    <a:lstStyle/>
                    <a:p>
                      <a:r>
                        <a:rPr lang="fr-FR" dirty="0" smtClean="0"/>
                        <a:t>Très rares/exceptionnelles &lt;1/1000</a:t>
                      </a:r>
                      <a:endParaRPr lang="fr-FR" dirty="0"/>
                    </a:p>
                  </a:txBody>
                  <a:tcPr/>
                </a:tc>
                <a:tc>
                  <a:txBody>
                    <a:bodyPr/>
                    <a:lstStyle/>
                    <a:p>
                      <a:r>
                        <a:rPr lang="fr-FR" dirty="0" smtClean="0"/>
                        <a:t>Œdème</a:t>
                      </a:r>
                      <a:r>
                        <a:rPr lang="fr-FR" baseline="0" dirty="0" smtClean="0"/>
                        <a:t> palpébral, œdème labial, purpura, vascularite</a:t>
                      </a:r>
                      <a:endParaRPr lang="fr-FR" dirty="0"/>
                    </a:p>
                  </a:txBody>
                  <a:tcPr/>
                </a:tc>
              </a:tr>
            </a:tbl>
          </a:graphicData>
        </a:graphic>
      </p:graphicFrame>
    </p:spTree>
    <p:extLst>
      <p:ext uri="{BB962C8B-B14F-4D97-AF65-F5344CB8AC3E}">
        <p14:creationId xmlns:p14="http://schemas.microsoft.com/office/powerpoint/2010/main" val="379041163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b="1" dirty="0" err="1" smtClean="0">
                <a:solidFill>
                  <a:srgbClr val="10253F"/>
                </a:solidFill>
              </a:rPr>
              <a:t>Mirabégron</a:t>
            </a:r>
            <a:r>
              <a:rPr lang="fr-FR" sz="3600" b="1" dirty="0" smtClean="0">
                <a:solidFill>
                  <a:srgbClr val="FF0000"/>
                </a:solidFill>
              </a:rPr>
              <a:t/>
            </a:r>
            <a:br>
              <a:rPr lang="fr-FR" sz="3600" b="1" dirty="0" smtClean="0">
                <a:solidFill>
                  <a:srgbClr val="FF0000"/>
                </a:solidFill>
              </a:rPr>
            </a:br>
            <a:r>
              <a:rPr lang="fr-FR" sz="3600" b="1" dirty="0" smtClean="0"/>
              <a:t>Interactions médicamenteuses à risque</a:t>
            </a:r>
            <a:endParaRPr lang="fr-FR" sz="3600" b="1" dirty="0"/>
          </a:p>
        </p:txBody>
      </p:sp>
      <p:pic>
        <p:nvPicPr>
          <p:cNvPr id="4" name="Espace réservé du contenu 3"/>
          <p:cNvPicPr>
            <a:picLocks noGrp="1" noChangeAspect="1"/>
          </p:cNvPicPr>
          <p:nvPr>
            <p:ph idx="1"/>
          </p:nvPr>
        </p:nvPicPr>
        <p:blipFill rotWithShape="1">
          <a:blip r:embed="rId2"/>
          <a:srcRect t="13865" b="-2707"/>
          <a:stretch/>
        </p:blipFill>
        <p:spPr>
          <a:xfrm>
            <a:off x="152400" y="1417638"/>
            <a:ext cx="8941774" cy="2484437"/>
          </a:xfrm>
        </p:spPr>
      </p:pic>
      <p:sp>
        <p:nvSpPr>
          <p:cNvPr id="3" name="Rectangle 2"/>
          <p:cNvSpPr/>
          <p:nvPr/>
        </p:nvSpPr>
        <p:spPr>
          <a:xfrm>
            <a:off x="342900" y="4783137"/>
            <a:ext cx="8432800" cy="1631216"/>
          </a:xfrm>
          <a:prstGeom prst="rect">
            <a:avLst/>
          </a:prstGeom>
        </p:spPr>
        <p:txBody>
          <a:bodyPr wrap="square">
            <a:spAutoFit/>
          </a:bodyPr>
          <a:lstStyle/>
          <a:p>
            <a:pPr marL="285750" indent="-285750">
              <a:buFont typeface="Wingdings" charset="2"/>
              <a:buChar char="Ø"/>
            </a:pPr>
            <a:r>
              <a:rPr lang="fr-FR" sz="2000" dirty="0" smtClean="0"/>
              <a:t>Effets </a:t>
            </a:r>
            <a:r>
              <a:rPr lang="fr-FR" sz="2000" dirty="0" err="1"/>
              <a:t>bénéfiques</a:t>
            </a:r>
            <a:r>
              <a:rPr lang="fr-FR" sz="2000" dirty="0"/>
              <a:t> modestes mais comparables aux </a:t>
            </a:r>
            <a:r>
              <a:rPr lang="fr-FR" sz="2000" dirty="0" err="1"/>
              <a:t>bénéfices</a:t>
            </a:r>
            <a:r>
              <a:rPr lang="fr-FR" sz="2000" dirty="0"/>
              <a:t> d’autres </a:t>
            </a:r>
            <a:r>
              <a:rPr lang="fr-FR" sz="2000" dirty="0" err="1"/>
              <a:t>médicaments</a:t>
            </a:r>
            <a:r>
              <a:rPr lang="fr-FR" sz="2000" dirty="0"/>
              <a:t> </a:t>
            </a:r>
            <a:r>
              <a:rPr lang="fr-FR" sz="2000" dirty="0" err="1"/>
              <a:t>autorisés</a:t>
            </a:r>
            <a:r>
              <a:rPr lang="fr-FR" sz="2000" dirty="0"/>
              <a:t> pour cette </a:t>
            </a:r>
            <a:r>
              <a:rPr lang="fr-FR" sz="2000" dirty="0" smtClean="0"/>
              <a:t>indication</a:t>
            </a:r>
          </a:p>
          <a:p>
            <a:pPr marL="285750" indent="-285750">
              <a:buFont typeface="Wingdings" charset="2"/>
              <a:buChar char="Ø"/>
            </a:pPr>
            <a:r>
              <a:rPr lang="fr-FR" sz="2000" dirty="0" smtClean="0"/>
              <a:t>La plupart </a:t>
            </a:r>
            <a:r>
              <a:rPr lang="fr-FR" sz="2000" dirty="0"/>
              <a:t>des effets </a:t>
            </a:r>
            <a:r>
              <a:rPr lang="fr-FR" sz="2000" dirty="0" err="1" smtClean="0"/>
              <a:t>indésirables</a:t>
            </a:r>
            <a:r>
              <a:rPr lang="fr-FR" sz="2000" dirty="0" smtClean="0"/>
              <a:t> sont </a:t>
            </a:r>
            <a:r>
              <a:rPr lang="fr-FR" sz="2000" dirty="0" smtClean="0"/>
              <a:t>comparables </a:t>
            </a:r>
            <a:r>
              <a:rPr lang="fr-FR" sz="2000" dirty="0"/>
              <a:t>à ceux d’autres </a:t>
            </a:r>
            <a:r>
              <a:rPr lang="fr-FR" sz="2000" dirty="0" err="1"/>
              <a:t>médicaments</a:t>
            </a:r>
            <a:r>
              <a:rPr lang="fr-FR" sz="2000" dirty="0"/>
              <a:t> </a:t>
            </a:r>
            <a:r>
              <a:rPr lang="fr-FR" sz="2000" dirty="0" err="1"/>
              <a:t>utilisés</a:t>
            </a:r>
            <a:r>
              <a:rPr lang="fr-FR" sz="2000" dirty="0"/>
              <a:t> pour traiter le syndrome d'</a:t>
            </a:r>
            <a:r>
              <a:rPr lang="fr-FR" sz="2000" dirty="0" err="1"/>
              <a:t>hyperactivite</a:t>
            </a:r>
            <a:r>
              <a:rPr lang="fr-FR" sz="2000" dirty="0"/>
              <a:t>́ </a:t>
            </a:r>
            <a:r>
              <a:rPr lang="fr-FR" sz="2000" dirty="0" err="1" smtClean="0"/>
              <a:t>vésicale</a:t>
            </a:r>
            <a:endParaRPr lang="fr-FR" sz="2000" dirty="0"/>
          </a:p>
          <a:p>
            <a:pPr marL="285750" indent="-285750">
              <a:buFont typeface="Wingdings" charset="2"/>
              <a:buChar char="Ø"/>
            </a:pPr>
            <a:r>
              <a:rPr lang="fr-FR" sz="2000" dirty="0" err="1" smtClean="0"/>
              <a:t>Bé́néfices</a:t>
            </a:r>
            <a:r>
              <a:rPr lang="fr-FR" sz="2000" dirty="0" smtClean="0"/>
              <a:t> </a:t>
            </a:r>
            <a:r>
              <a:rPr lang="fr-FR" sz="2000" dirty="0"/>
              <a:t>&gt; </a:t>
            </a:r>
            <a:r>
              <a:rPr lang="fr-FR" sz="2000" dirty="0" smtClean="0"/>
              <a:t>risques</a:t>
            </a:r>
            <a:endParaRPr lang="fr-FR" sz="2000" dirty="0"/>
          </a:p>
        </p:txBody>
      </p:sp>
      <p:sp>
        <p:nvSpPr>
          <p:cNvPr id="5" name="ZoneTexte 4"/>
          <p:cNvSpPr txBox="1"/>
          <p:nvPr/>
        </p:nvSpPr>
        <p:spPr>
          <a:xfrm>
            <a:off x="457200" y="4284107"/>
            <a:ext cx="7518400" cy="461665"/>
          </a:xfrm>
          <a:prstGeom prst="rect">
            <a:avLst/>
          </a:prstGeom>
          <a:noFill/>
          <a:ln>
            <a:solidFill>
              <a:srgbClr val="000000"/>
            </a:solidFill>
          </a:ln>
        </p:spPr>
        <p:txBody>
          <a:bodyPr wrap="square" rtlCol="0">
            <a:spAutoFit/>
          </a:bodyPr>
          <a:lstStyle/>
          <a:p>
            <a:r>
              <a:rPr lang="fr-FR" sz="2400" b="1" dirty="0" smtClean="0"/>
              <a:t>Pourquoi le </a:t>
            </a:r>
            <a:r>
              <a:rPr lang="fr-FR" sz="2400" b="1" dirty="0" err="1" smtClean="0"/>
              <a:t>mirabégron</a:t>
            </a:r>
            <a:r>
              <a:rPr lang="fr-FR" sz="2400" b="1" dirty="0" smtClean="0"/>
              <a:t> a-t-il été approuvé?</a:t>
            </a:r>
            <a:endParaRPr lang="fr-FR" sz="2400" dirty="0"/>
          </a:p>
        </p:txBody>
      </p:sp>
    </p:spTree>
    <p:extLst>
      <p:ext uri="{BB962C8B-B14F-4D97-AF65-F5344CB8AC3E}">
        <p14:creationId xmlns:p14="http://schemas.microsoft.com/office/powerpoint/2010/main" val="403078898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b="1" dirty="0" err="1" smtClean="0">
                <a:solidFill>
                  <a:srgbClr val="10253F"/>
                </a:solidFill>
              </a:rPr>
              <a:t>Mirabégron</a:t>
            </a:r>
            <a:r>
              <a:rPr lang="fr-FR" sz="3600" b="1" dirty="0">
                <a:solidFill>
                  <a:srgbClr val="10253F"/>
                </a:solidFill>
              </a:rPr>
              <a:t/>
            </a:r>
            <a:br>
              <a:rPr lang="fr-FR" sz="3600" b="1" dirty="0">
                <a:solidFill>
                  <a:srgbClr val="10253F"/>
                </a:solidFill>
              </a:rPr>
            </a:br>
            <a:r>
              <a:rPr lang="fr-FR" sz="3600" b="1" dirty="0" smtClean="0"/>
              <a:t>Questions non résolues</a:t>
            </a:r>
            <a:endParaRPr lang="fr-FR" sz="3600" b="1" dirty="0"/>
          </a:p>
        </p:txBody>
      </p:sp>
      <p:sp>
        <p:nvSpPr>
          <p:cNvPr id="3" name="Espace réservé du contenu 2"/>
          <p:cNvSpPr>
            <a:spLocks noGrp="1"/>
          </p:cNvSpPr>
          <p:nvPr>
            <p:ph idx="1"/>
          </p:nvPr>
        </p:nvSpPr>
        <p:spPr/>
        <p:txBody>
          <a:bodyPr>
            <a:normAutofit fontScale="85000" lnSpcReduction="10000"/>
          </a:bodyPr>
          <a:lstStyle/>
          <a:p>
            <a:r>
              <a:rPr lang="fr-FR" b="1" dirty="0" err="1"/>
              <a:t>Mirabégron</a:t>
            </a:r>
            <a:r>
              <a:rPr lang="fr-FR" b="1" dirty="0"/>
              <a:t> versus anticholinergique</a:t>
            </a:r>
            <a:r>
              <a:rPr lang="fr-FR" b="1" dirty="0" smtClean="0"/>
              <a:t>?</a:t>
            </a:r>
          </a:p>
          <a:p>
            <a:pPr marL="0" indent="0">
              <a:buNone/>
            </a:pPr>
            <a:endParaRPr lang="fr-FR" b="1" dirty="0"/>
          </a:p>
          <a:p>
            <a:r>
              <a:rPr lang="fr-FR" b="1" dirty="0" smtClean="0"/>
              <a:t>Bithérapie </a:t>
            </a:r>
            <a:r>
              <a:rPr lang="fr-FR" b="1" dirty="0" err="1" smtClean="0"/>
              <a:t>mirabégron</a:t>
            </a:r>
            <a:r>
              <a:rPr lang="fr-FR" b="1" dirty="0" smtClean="0"/>
              <a:t> </a:t>
            </a:r>
            <a:r>
              <a:rPr lang="fr-FR" b="1" dirty="0"/>
              <a:t>+</a:t>
            </a:r>
            <a:r>
              <a:rPr lang="fr-FR" b="1" dirty="0" smtClean="0"/>
              <a:t> anticholinergique?</a:t>
            </a:r>
          </a:p>
          <a:p>
            <a:endParaRPr lang="fr-FR" dirty="0" smtClean="0"/>
          </a:p>
          <a:p>
            <a:r>
              <a:rPr lang="fr-FR" b="1" dirty="0" smtClean="0"/>
              <a:t>Efficacité du </a:t>
            </a:r>
            <a:r>
              <a:rPr lang="fr-FR" b="1" dirty="0" err="1" smtClean="0"/>
              <a:t>mirabégron</a:t>
            </a:r>
            <a:r>
              <a:rPr lang="fr-FR" b="1" dirty="0" smtClean="0"/>
              <a:t> dans les sous-populations?</a:t>
            </a:r>
          </a:p>
          <a:p>
            <a:pPr lvl="1"/>
            <a:r>
              <a:rPr lang="fr-FR" dirty="0" smtClean="0"/>
              <a:t>Femmes</a:t>
            </a:r>
          </a:p>
          <a:p>
            <a:pPr lvl="1"/>
            <a:r>
              <a:rPr lang="fr-FR" dirty="0" smtClean="0"/>
              <a:t>Hommes avec et sans adénome de prostate</a:t>
            </a:r>
          </a:p>
          <a:p>
            <a:pPr lvl="1"/>
            <a:r>
              <a:rPr lang="fr-FR" dirty="0" smtClean="0"/>
              <a:t>Patients neurologiques</a:t>
            </a:r>
          </a:p>
          <a:p>
            <a:pPr lvl="1"/>
            <a:r>
              <a:rPr lang="fr-FR" dirty="0" smtClean="0"/>
              <a:t>Patients âgés</a:t>
            </a:r>
          </a:p>
          <a:p>
            <a:pPr lvl="1"/>
            <a:r>
              <a:rPr lang="fr-FR" dirty="0" smtClean="0"/>
              <a:t>Enfants</a:t>
            </a:r>
          </a:p>
          <a:p>
            <a:endParaRPr lang="fr-FR" dirty="0"/>
          </a:p>
        </p:txBody>
      </p:sp>
    </p:spTree>
    <p:extLst>
      <p:ext uri="{BB962C8B-B14F-4D97-AF65-F5344CB8AC3E}">
        <p14:creationId xmlns:p14="http://schemas.microsoft.com/office/powerpoint/2010/main" val="420830896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Incontinence par </a:t>
            </a:r>
            <a:r>
              <a:rPr lang="fr-FR" dirty="0" err="1" smtClean="0"/>
              <a:t>urgenturie</a:t>
            </a:r>
            <a:endParaRPr lang="fr-FR" dirty="0"/>
          </a:p>
        </p:txBody>
      </p:sp>
      <p:sp>
        <p:nvSpPr>
          <p:cNvPr id="3" name="Sous-titre 2"/>
          <p:cNvSpPr>
            <a:spLocks noGrp="1"/>
          </p:cNvSpPr>
          <p:nvPr>
            <p:ph type="subTitle" idx="1"/>
          </p:nvPr>
        </p:nvSpPr>
        <p:spPr/>
        <p:txBody>
          <a:bodyPr/>
          <a:lstStyle/>
          <a:p>
            <a:r>
              <a:rPr lang="fr-FR" dirty="0" smtClean="0"/>
              <a:t>Les traitements alternatifs</a:t>
            </a:r>
            <a:endParaRPr lang="fr-FR" dirty="0"/>
          </a:p>
        </p:txBody>
      </p:sp>
      <p:sp>
        <p:nvSpPr>
          <p:cNvPr id="4" name="ZoneTexte 3"/>
          <p:cNvSpPr txBox="1"/>
          <p:nvPr/>
        </p:nvSpPr>
        <p:spPr>
          <a:xfrm>
            <a:off x="3639281" y="6349717"/>
            <a:ext cx="5300161" cy="307777"/>
          </a:xfrm>
          <a:prstGeom prst="rect">
            <a:avLst/>
          </a:prstGeom>
          <a:noFill/>
        </p:spPr>
        <p:txBody>
          <a:bodyPr wrap="square" rtlCol="0">
            <a:spAutoFit/>
          </a:bodyPr>
          <a:lstStyle/>
          <a:p>
            <a:r>
              <a:rPr lang="fr-FR" sz="1400" dirty="0" smtClean="0"/>
              <a:t>Dr C. </a:t>
            </a:r>
            <a:r>
              <a:rPr lang="fr-FR" sz="1400" dirty="0" err="1" smtClean="0"/>
              <a:t>Tollon</a:t>
            </a:r>
            <a:r>
              <a:rPr lang="fr-FR" sz="1400" dirty="0" smtClean="0"/>
              <a:t>  - Clinique </a:t>
            </a:r>
            <a:r>
              <a:rPr lang="fr-FR" sz="1400" dirty="0" err="1" smtClean="0"/>
              <a:t>Capio</a:t>
            </a:r>
            <a:r>
              <a:rPr lang="fr-FR" sz="1400" dirty="0" smtClean="0"/>
              <a:t> –Saint Jean </a:t>
            </a:r>
            <a:r>
              <a:rPr lang="fr-FR" sz="1400" dirty="0" err="1" smtClean="0"/>
              <a:t>languedoc</a:t>
            </a:r>
            <a:r>
              <a:rPr lang="fr-FR" sz="1400" dirty="0" smtClean="0"/>
              <a:t> - Toulouse</a:t>
            </a:r>
            <a:endParaRPr lang="fr-FR" sz="1400" dirty="0"/>
          </a:p>
        </p:txBody>
      </p:sp>
    </p:spTree>
    <p:extLst>
      <p:ext uri="{BB962C8B-B14F-4D97-AF65-F5344CB8AC3E}">
        <p14:creationId xmlns:p14="http://schemas.microsoft.com/office/powerpoint/2010/main" val="329915021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traitements alternatifs</a:t>
            </a:r>
            <a:endParaRPr lang="fr-FR" dirty="0"/>
          </a:p>
        </p:txBody>
      </p:sp>
      <p:sp>
        <p:nvSpPr>
          <p:cNvPr id="3" name="Espace réservé du contenu 2"/>
          <p:cNvSpPr>
            <a:spLocks noGrp="1"/>
          </p:cNvSpPr>
          <p:nvPr>
            <p:ph idx="1"/>
          </p:nvPr>
        </p:nvSpPr>
        <p:spPr/>
        <p:txBody>
          <a:bodyPr/>
          <a:lstStyle/>
          <a:p>
            <a:r>
              <a:rPr lang="fr-FR" dirty="0" smtClean="0"/>
              <a:t>Pour </a:t>
            </a:r>
            <a:r>
              <a:rPr lang="fr-FR" dirty="0" smtClean="0"/>
              <a:t>qui </a:t>
            </a:r>
            <a:r>
              <a:rPr lang="fr-FR" dirty="0" smtClean="0"/>
              <a:t>?</a:t>
            </a:r>
          </a:p>
          <a:p>
            <a:endParaRPr lang="fr-FR" dirty="0"/>
          </a:p>
          <a:p>
            <a:r>
              <a:rPr lang="fr-FR" dirty="0" smtClean="0"/>
              <a:t>A quel moment ?</a:t>
            </a:r>
          </a:p>
          <a:p>
            <a:endParaRPr lang="fr-FR" dirty="0"/>
          </a:p>
          <a:p>
            <a:r>
              <a:rPr lang="fr-FR" dirty="0" smtClean="0"/>
              <a:t>Pourquoi ?</a:t>
            </a:r>
            <a:endParaRPr lang="fr-FR" dirty="0"/>
          </a:p>
        </p:txBody>
      </p:sp>
      <p:pic>
        <p:nvPicPr>
          <p:cNvPr id="4" name="Image 3"/>
          <p:cNvPicPr>
            <a:picLocks noChangeAspect="1"/>
          </p:cNvPicPr>
          <p:nvPr/>
        </p:nvPicPr>
        <p:blipFill>
          <a:blip r:embed="rId3"/>
          <a:stretch>
            <a:fillRect/>
          </a:stretch>
        </p:blipFill>
        <p:spPr>
          <a:xfrm>
            <a:off x="4885582" y="1989039"/>
            <a:ext cx="3801218" cy="3444854"/>
          </a:xfrm>
          <a:prstGeom prst="rect">
            <a:avLst/>
          </a:prstGeom>
        </p:spPr>
      </p:pic>
    </p:spTree>
    <p:extLst>
      <p:ext uri="{BB962C8B-B14F-4D97-AF65-F5344CB8AC3E}">
        <p14:creationId xmlns:p14="http://schemas.microsoft.com/office/powerpoint/2010/main" val="131645763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a:t>
            </a:r>
            <a:r>
              <a:rPr lang="fr-FR" dirty="0" err="1" smtClean="0"/>
              <a:t>neuromodulation</a:t>
            </a:r>
            <a:r>
              <a:rPr lang="fr-FR" dirty="0" smtClean="0"/>
              <a:t> des racines sacrés</a:t>
            </a:r>
            <a:endParaRPr lang="fr-FR" dirty="0"/>
          </a:p>
        </p:txBody>
      </p:sp>
      <p:sp>
        <p:nvSpPr>
          <p:cNvPr id="3" name="Espace réservé du contenu 2"/>
          <p:cNvSpPr>
            <a:spLocks noGrp="1"/>
          </p:cNvSpPr>
          <p:nvPr>
            <p:ph idx="1"/>
          </p:nvPr>
        </p:nvSpPr>
        <p:spPr/>
        <p:txBody>
          <a:bodyPr/>
          <a:lstStyle/>
          <a:p>
            <a:r>
              <a:rPr lang="fr-FR" dirty="0" smtClean="0"/>
              <a:t>25 ans de recul</a:t>
            </a:r>
          </a:p>
          <a:p>
            <a:endParaRPr lang="fr-FR" dirty="0" smtClean="0"/>
          </a:p>
          <a:p>
            <a:r>
              <a:rPr lang="fr-FR" dirty="0" smtClean="0"/>
              <a:t>Une technique simplifiée</a:t>
            </a:r>
          </a:p>
          <a:p>
            <a:endParaRPr lang="fr-FR" dirty="0" smtClean="0"/>
          </a:p>
          <a:p>
            <a:r>
              <a:rPr lang="fr-FR" dirty="0" smtClean="0"/>
              <a:t>Des résultats éprouvés</a:t>
            </a:r>
            <a:endParaRPr lang="fr-FR" dirty="0"/>
          </a:p>
        </p:txBody>
      </p:sp>
      <p:pic>
        <p:nvPicPr>
          <p:cNvPr id="5" name="Image 4" descr="ta3_1_3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3701" y="3325190"/>
            <a:ext cx="3919645" cy="2951262"/>
          </a:xfrm>
          <a:prstGeom prst="rect">
            <a:avLst/>
          </a:prstGeom>
        </p:spPr>
      </p:pic>
    </p:spTree>
    <p:extLst>
      <p:ext uri="{BB962C8B-B14F-4D97-AF65-F5344CB8AC3E}">
        <p14:creationId xmlns:p14="http://schemas.microsoft.com/office/powerpoint/2010/main" val="20454861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25 ans de recul</a:t>
            </a:r>
            <a:endParaRPr lang="fr-FR" dirty="0"/>
          </a:p>
        </p:txBody>
      </p:sp>
      <p:sp>
        <p:nvSpPr>
          <p:cNvPr id="3" name="Espace réservé du contenu 2"/>
          <p:cNvSpPr>
            <a:spLocks noGrp="1"/>
          </p:cNvSpPr>
          <p:nvPr>
            <p:ph idx="1"/>
          </p:nvPr>
        </p:nvSpPr>
        <p:spPr/>
        <p:txBody>
          <a:bodyPr/>
          <a:lstStyle/>
          <a:p>
            <a:r>
              <a:rPr lang="fr-FR" dirty="0" smtClean="0"/>
              <a:t>1988: travaux de </a:t>
            </a:r>
            <a:r>
              <a:rPr lang="fr-FR" dirty="0" err="1" smtClean="0"/>
              <a:t>Tanagho</a:t>
            </a:r>
            <a:r>
              <a:rPr lang="fr-FR" dirty="0" smtClean="0"/>
              <a:t> (San Francisco)</a:t>
            </a:r>
          </a:p>
          <a:p>
            <a:endParaRPr lang="fr-FR" dirty="0"/>
          </a:p>
          <a:p>
            <a:r>
              <a:rPr lang="fr-FR" dirty="0" smtClean="0"/>
              <a:t>1995: diffusion et simplification</a:t>
            </a:r>
          </a:p>
          <a:p>
            <a:endParaRPr lang="fr-FR" dirty="0"/>
          </a:p>
          <a:p>
            <a:r>
              <a:rPr lang="fr-FR" dirty="0" err="1" smtClean="0"/>
              <a:t>Oct</a:t>
            </a:r>
            <a:r>
              <a:rPr lang="fr-FR" dirty="0" smtClean="0"/>
              <a:t> 2002: remboursement conditionnel</a:t>
            </a:r>
            <a:endParaRPr lang="fr-FR" dirty="0"/>
          </a:p>
        </p:txBody>
      </p:sp>
    </p:spTree>
    <p:extLst>
      <p:ext uri="{BB962C8B-B14F-4D97-AF65-F5344CB8AC3E}">
        <p14:creationId xmlns:p14="http://schemas.microsoft.com/office/powerpoint/2010/main" val="66313636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Une technique simplifiée</a:t>
            </a:r>
            <a:endParaRPr lang="fr-FR" dirty="0"/>
          </a:p>
        </p:txBody>
      </p:sp>
      <p:sp>
        <p:nvSpPr>
          <p:cNvPr id="3" name="Espace réservé du contenu 2"/>
          <p:cNvSpPr>
            <a:spLocks noGrp="1"/>
          </p:cNvSpPr>
          <p:nvPr>
            <p:ph idx="1"/>
          </p:nvPr>
        </p:nvSpPr>
        <p:spPr/>
        <p:txBody>
          <a:bodyPr/>
          <a:lstStyle/>
          <a:p>
            <a:r>
              <a:rPr lang="fr-FR" dirty="0" smtClean="0"/>
              <a:t>Phase de test</a:t>
            </a:r>
            <a:endParaRPr lang="fr-FR" dirty="0"/>
          </a:p>
        </p:txBody>
      </p:sp>
      <p:pic>
        <p:nvPicPr>
          <p:cNvPr id="4" name="Picture 4" descr="355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657305"/>
            <a:ext cx="38862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3093b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1368" y="3779924"/>
            <a:ext cx="3455988"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916486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clrChange>
              <a:clrFrom>
                <a:srgbClr val="000080"/>
              </a:clrFrom>
              <a:clrTo>
                <a:srgbClr val="000080">
                  <a:alpha val="0"/>
                </a:srgbClr>
              </a:clrTo>
            </a:clrChange>
            <a:extLst>
              <a:ext uri="{28A0092B-C50C-407E-A947-70E740481C1C}">
                <a14:useLocalDpi xmlns:a14="http://schemas.microsoft.com/office/drawing/2010/main" val="0"/>
              </a:ext>
            </a:extLst>
          </a:blip>
          <a:srcRect/>
          <a:stretch>
            <a:fillRect/>
          </a:stretch>
        </p:blipFill>
        <p:spPr bwMode="auto">
          <a:xfrm>
            <a:off x="2201863" y="139700"/>
            <a:ext cx="6907212" cy="659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0355" name="Text Box 3"/>
          <p:cNvSpPr txBox="1">
            <a:spLocks noChangeArrowheads="1"/>
          </p:cNvSpPr>
          <p:nvPr/>
        </p:nvSpPr>
        <p:spPr bwMode="auto">
          <a:xfrm>
            <a:off x="6069013" y="5273675"/>
            <a:ext cx="19415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2000" b="1">
                <a:solidFill>
                  <a:srgbClr val="FFFF00"/>
                </a:solidFill>
                <a:effectLst>
                  <a:outerShdw blurRad="38100" dist="38100" dir="2700000" algn="tl">
                    <a:srgbClr val="000000"/>
                  </a:outerShdw>
                </a:effectLst>
                <a:latin typeface="Arial Rounded MT Bold" charset="0"/>
              </a:rPr>
              <a:t>Câble patient</a:t>
            </a:r>
          </a:p>
        </p:txBody>
      </p:sp>
      <p:sp>
        <p:nvSpPr>
          <p:cNvPr id="100356" name="Text Box 4"/>
          <p:cNvSpPr txBox="1">
            <a:spLocks noChangeArrowheads="1"/>
          </p:cNvSpPr>
          <p:nvPr/>
        </p:nvSpPr>
        <p:spPr bwMode="auto">
          <a:xfrm>
            <a:off x="7315200" y="1752600"/>
            <a:ext cx="1828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2000" b="1">
                <a:solidFill>
                  <a:srgbClr val="FFFF00"/>
                </a:solidFill>
                <a:effectLst>
                  <a:outerShdw blurRad="38100" dist="38100" dir="2700000" algn="tl">
                    <a:srgbClr val="000000"/>
                  </a:outerShdw>
                </a:effectLst>
                <a:latin typeface="Arial Rounded MT Bold" charset="0"/>
              </a:rPr>
              <a:t>Electrode de</a:t>
            </a:r>
            <a:br>
              <a:rPr lang="fr-FR" sz="2000" b="1">
                <a:solidFill>
                  <a:srgbClr val="FFFF00"/>
                </a:solidFill>
                <a:effectLst>
                  <a:outerShdw blurRad="38100" dist="38100" dir="2700000" algn="tl">
                    <a:srgbClr val="000000"/>
                  </a:outerShdw>
                </a:effectLst>
                <a:latin typeface="Arial Rounded MT Bold" charset="0"/>
              </a:rPr>
            </a:br>
            <a:r>
              <a:rPr lang="fr-FR" sz="2000" b="1">
                <a:solidFill>
                  <a:srgbClr val="FFFF00"/>
                </a:solidFill>
                <a:effectLst>
                  <a:outerShdw blurRad="38100" dist="38100" dir="2700000" algn="tl">
                    <a:srgbClr val="000000"/>
                  </a:outerShdw>
                </a:effectLst>
                <a:latin typeface="Arial Rounded MT Bold" charset="0"/>
              </a:rPr>
              <a:t>référence (+)</a:t>
            </a:r>
          </a:p>
        </p:txBody>
      </p:sp>
      <p:sp>
        <p:nvSpPr>
          <p:cNvPr id="100357" name="Text Box 5"/>
          <p:cNvSpPr txBox="1">
            <a:spLocks noChangeArrowheads="1"/>
          </p:cNvSpPr>
          <p:nvPr/>
        </p:nvSpPr>
        <p:spPr bwMode="auto">
          <a:xfrm>
            <a:off x="4441825" y="1143000"/>
            <a:ext cx="22637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2000" b="1">
                <a:solidFill>
                  <a:srgbClr val="FFFF00"/>
                </a:solidFill>
                <a:effectLst>
                  <a:outerShdw blurRad="38100" dist="38100" dir="2700000" algn="tl">
                    <a:srgbClr val="000000"/>
                  </a:outerShdw>
                </a:effectLst>
                <a:latin typeface="Arial Rounded MT Bold" charset="0"/>
              </a:rPr>
              <a:t>Câble auxiliaire long</a:t>
            </a:r>
          </a:p>
        </p:txBody>
      </p:sp>
      <p:sp>
        <p:nvSpPr>
          <p:cNvPr id="100358" name="Text Box 6"/>
          <p:cNvSpPr txBox="1">
            <a:spLocks noChangeArrowheads="1"/>
          </p:cNvSpPr>
          <p:nvPr/>
        </p:nvSpPr>
        <p:spPr bwMode="auto">
          <a:xfrm>
            <a:off x="558800" y="4368800"/>
            <a:ext cx="1676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2000" b="1">
                <a:solidFill>
                  <a:srgbClr val="FFFF00"/>
                </a:solidFill>
                <a:effectLst>
                  <a:outerShdw blurRad="38100" dist="38100" dir="2700000" algn="tl">
                    <a:srgbClr val="000000"/>
                  </a:outerShdw>
                </a:effectLst>
                <a:latin typeface="Arial Rounded MT Bold" charset="0"/>
              </a:rPr>
              <a:t>Stimulateur</a:t>
            </a:r>
            <a:br>
              <a:rPr lang="fr-FR" sz="2000" b="1">
                <a:solidFill>
                  <a:srgbClr val="FFFF00"/>
                </a:solidFill>
                <a:effectLst>
                  <a:outerShdw blurRad="38100" dist="38100" dir="2700000" algn="tl">
                    <a:srgbClr val="000000"/>
                  </a:outerShdw>
                </a:effectLst>
                <a:latin typeface="Arial Rounded MT Bold" charset="0"/>
              </a:rPr>
            </a:br>
            <a:r>
              <a:rPr lang="fr-FR" sz="2000" b="1">
                <a:solidFill>
                  <a:srgbClr val="FFFF00"/>
                </a:solidFill>
                <a:effectLst>
                  <a:outerShdw blurRad="38100" dist="38100" dir="2700000" algn="tl">
                    <a:srgbClr val="000000"/>
                  </a:outerShdw>
                </a:effectLst>
                <a:latin typeface="Arial Rounded MT Bold" charset="0"/>
              </a:rPr>
              <a:t>externe</a:t>
            </a:r>
          </a:p>
        </p:txBody>
      </p:sp>
      <p:sp>
        <p:nvSpPr>
          <p:cNvPr id="100359" name="Line 7"/>
          <p:cNvSpPr>
            <a:spLocks noChangeShapeType="1"/>
          </p:cNvSpPr>
          <p:nvPr/>
        </p:nvSpPr>
        <p:spPr bwMode="auto">
          <a:xfrm flipV="1">
            <a:off x="1746250" y="4110038"/>
            <a:ext cx="704850" cy="3540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0360" name="Line 8"/>
          <p:cNvSpPr>
            <a:spLocks noChangeShapeType="1"/>
          </p:cNvSpPr>
          <p:nvPr/>
        </p:nvSpPr>
        <p:spPr bwMode="auto">
          <a:xfrm>
            <a:off x="5943600" y="1524000"/>
            <a:ext cx="388938" cy="111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0361" name="Line 9"/>
          <p:cNvSpPr>
            <a:spLocks noChangeShapeType="1"/>
          </p:cNvSpPr>
          <p:nvPr/>
        </p:nvSpPr>
        <p:spPr bwMode="auto">
          <a:xfrm flipH="1" flipV="1">
            <a:off x="8678863" y="1287463"/>
            <a:ext cx="123825" cy="4587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0362" name="Line 10"/>
          <p:cNvSpPr>
            <a:spLocks noChangeShapeType="1"/>
          </p:cNvSpPr>
          <p:nvPr/>
        </p:nvSpPr>
        <p:spPr bwMode="auto">
          <a:xfrm flipV="1">
            <a:off x="6650038" y="4727575"/>
            <a:ext cx="177800" cy="5984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0363" name="Text Box 11"/>
          <p:cNvSpPr txBox="1">
            <a:spLocks noChangeArrowheads="1"/>
          </p:cNvSpPr>
          <p:nvPr/>
        </p:nvSpPr>
        <p:spPr bwMode="auto">
          <a:xfrm>
            <a:off x="2438400" y="6477000"/>
            <a:ext cx="137160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60000"/>
              </a:lnSpc>
            </a:pPr>
            <a:r>
              <a:rPr lang="fr-FR" b="1">
                <a:solidFill>
                  <a:srgbClr val="FFFF00"/>
                </a:solidFill>
                <a:latin typeface="Arial Rounded MT Bold" charset="0"/>
              </a:rPr>
              <a:t>0- </a:t>
            </a:r>
            <a:r>
              <a:rPr lang="fr-FR" b="1">
                <a:solidFill>
                  <a:schemeClr val="tx2"/>
                </a:solidFill>
                <a:latin typeface="Arial Rounded MT Bold" charset="0"/>
              </a:rPr>
              <a:t>    </a:t>
            </a:r>
            <a:r>
              <a:rPr lang="fr-FR" b="1">
                <a:solidFill>
                  <a:srgbClr val="FFFF00"/>
                </a:solidFill>
                <a:latin typeface="Arial Rounded MT Bold" charset="0"/>
              </a:rPr>
              <a:t>3+</a:t>
            </a:r>
            <a:endParaRPr lang="fr-FR" b="1">
              <a:solidFill>
                <a:schemeClr val="tx2"/>
              </a:solidFill>
              <a:latin typeface="Arial Rounded MT Bold" charset="0"/>
            </a:endParaRPr>
          </a:p>
        </p:txBody>
      </p:sp>
      <p:sp>
        <p:nvSpPr>
          <p:cNvPr id="100364" name="Text Box 12"/>
          <p:cNvSpPr txBox="1">
            <a:spLocks noChangeArrowheads="1"/>
          </p:cNvSpPr>
          <p:nvPr/>
        </p:nvSpPr>
        <p:spPr bwMode="auto">
          <a:xfrm>
            <a:off x="6324600" y="5943600"/>
            <a:ext cx="1905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2000" b="1">
                <a:solidFill>
                  <a:srgbClr val="FFFF00"/>
                </a:solidFill>
                <a:effectLst>
                  <a:outerShdw blurRad="38100" dist="38100" dir="2700000" algn="tl">
                    <a:srgbClr val="000000"/>
                  </a:outerShdw>
                </a:effectLst>
                <a:latin typeface="Arial Rounded MT Bold" charset="0"/>
              </a:rPr>
              <a:t>Aiguille pour</a:t>
            </a:r>
            <a:br>
              <a:rPr lang="fr-FR" sz="2000" b="1">
                <a:solidFill>
                  <a:srgbClr val="FFFF00"/>
                </a:solidFill>
                <a:effectLst>
                  <a:outerShdw blurRad="38100" dist="38100" dir="2700000" algn="tl">
                    <a:srgbClr val="000000"/>
                  </a:outerShdw>
                </a:effectLst>
                <a:latin typeface="Arial Rounded MT Bold" charset="0"/>
              </a:rPr>
            </a:br>
            <a:r>
              <a:rPr lang="fr-FR" sz="2000" b="1">
                <a:solidFill>
                  <a:srgbClr val="FFFF00"/>
                </a:solidFill>
                <a:effectLst>
                  <a:outerShdw blurRad="38100" dist="38100" dir="2700000" algn="tl">
                    <a:srgbClr val="000000"/>
                  </a:outerShdw>
                </a:effectLst>
                <a:latin typeface="Arial Rounded MT Bold" charset="0"/>
              </a:rPr>
              <a:t>trou sacré</a:t>
            </a:r>
          </a:p>
        </p:txBody>
      </p:sp>
      <p:sp>
        <p:nvSpPr>
          <p:cNvPr id="100365" name="Line 13"/>
          <p:cNvSpPr>
            <a:spLocks noChangeShapeType="1"/>
          </p:cNvSpPr>
          <p:nvPr/>
        </p:nvSpPr>
        <p:spPr bwMode="auto">
          <a:xfrm rot="2753195" flipV="1">
            <a:off x="8270875" y="5678488"/>
            <a:ext cx="174625" cy="593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0366" name="Rectangle 14"/>
          <p:cNvSpPr>
            <a:spLocks noChangeArrowheads="1"/>
          </p:cNvSpPr>
          <p:nvPr/>
        </p:nvSpPr>
        <p:spPr bwMode="auto">
          <a:xfrm>
            <a:off x="312738" y="152400"/>
            <a:ext cx="53467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fr-FR" sz="2000" dirty="0">
                <a:latin typeface="Comic Sans MS" charset="0"/>
              </a:rPr>
              <a:t>LE TEST DE STIMULATION (Phase Aiguë)</a:t>
            </a:r>
          </a:p>
          <a:p>
            <a:pPr algn="ctr"/>
            <a:r>
              <a:rPr lang="fr-FR" sz="2000" dirty="0">
                <a:latin typeface="Comic Sans MS" charset="0"/>
              </a:rPr>
              <a:t>Matériel utilisé</a:t>
            </a:r>
            <a:endParaRPr lang="fr-FR" sz="2600" dirty="0">
              <a:latin typeface="Comic Sans MS" charset="0"/>
            </a:endParaRPr>
          </a:p>
        </p:txBody>
      </p:sp>
    </p:spTree>
    <p:extLst>
      <p:ext uri="{BB962C8B-B14F-4D97-AF65-F5344CB8AC3E}">
        <p14:creationId xmlns:p14="http://schemas.microsoft.com/office/powerpoint/2010/main" val="1696563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2360613" y="533400"/>
            <a:ext cx="4570412"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fr-FR" sz="2600">
                <a:latin typeface="Comic Sans MS" charset="0"/>
              </a:rPr>
              <a:t>TEST DE STIMULATION</a:t>
            </a:r>
          </a:p>
          <a:p>
            <a:pPr algn="ctr"/>
            <a:r>
              <a:rPr lang="fr-FR" sz="2600">
                <a:latin typeface="Comic Sans MS" charset="0"/>
              </a:rPr>
              <a:t>Trouver les repères osseux :</a:t>
            </a:r>
          </a:p>
        </p:txBody>
      </p:sp>
      <p:grpSp>
        <p:nvGrpSpPr>
          <p:cNvPr id="102403" name="Group 3"/>
          <p:cNvGrpSpPr>
            <a:grpSpLocks/>
          </p:cNvGrpSpPr>
          <p:nvPr/>
        </p:nvGrpSpPr>
        <p:grpSpPr bwMode="auto">
          <a:xfrm>
            <a:off x="152400" y="1612900"/>
            <a:ext cx="5183188" cy="4343400"/>
            <a:chOff x="96" y="1016"/>
            <a:chExt cx="3265" cy="2736"/>
          </a:xfrm>
        </p:grpSpPr>
        <p:pic>
          <p:nvPicPr>
            <p:cNvPr id="10240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 y="1255"/>
              <a:ext cx="2875" cy="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05" name="Arc 5"/>
            <p:cNvSpPr>
              <a:spLocks/>
            </p:cNvSpPr>
            <p:nvPr/>
          </p:nvSpPr>
          <p:spPr bwMode="auto">
            <a:xfrm rot="19620000">
              <a:off x="1949" y="1016"/>
              <a:ext cx="842" cy="6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2406" name="Arc 6"/>
            <p:cNvSpPr>
              <a:spLocks/>
            </p:cNvSpPr>
            <p:nvPr/>
          </p:nvSpPr>
          <p:spPr bwMode="auto">
            <a:xfrm rot="1620000">
              <a:off x="323" y="1016"/>
              <a:ext cx="933" cy="795"/>
            </a:xfrm>
            <a:custGeom>
              <a:avLst/>
              <a:gdLst>
                <a:gd name="G0" fmla="+- 21600 0 0"/>
                <a:gd name="G1" fmla="+- 21600 0 0"/>
                <a:gd name="G2" fmla="+- 21600 0 0"/>
                <a:gd name="T0" fmla="*/ 0 w 21600"/>
                <a:gd name="T1" fmla="*/ 21600 h 21600"/>
                <a:gd name="T2" fmla="*/ 21585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1" y="21599"/>
                  </a:moveTo>
                  <a:cubicBezTo>
                    <a:pt x="-1" y="9676"/>
                    <a:pt x="9661" y="8"/>
                    <a:pt x="21585" y="0"/>
                  </a:cubicBezTo>
                </a:path>
                <a:path w="21600" h="21600" stroke="0" extrusionOk="0">
                  <a:moveTo>
                    <a:pt x="-1" y="21599"/>
                  </a:moveTo>
                  <a:cubicBezTo>
                    <a:pt x="-1" y="9676"/>
                    <a:pt x="9661" y="8"/>
                    <a:pt x="21585" y="0"/>
                  </a:cubicBezTo>
                  <a:lnTo>
                    <a:pt x="21600" y="21600"/>
                  </a:lnTo>
                  <a:close/>
                </a:path>
              </a:pathLst>
            </a:custGeom>
            <a:noFill/>
            <a:ln w="127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2407" name="Line 7"/>
            <p:cNvSpPr>
              <a:spLocks noChangeShapeType="1"/>
            </p:cNvSpPr>
            <p:nvPr/>
          </p:nvSpPr>
          <p:spPr bwMode="auto">
            <a:xfrm>
              <a:off x="1587" y="1570"/>
              <a:ext cx="0" cy="1348"/>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2408" name="Oval 8"/>
            <p:cNvSpPr>
              <a:spLocks noChangeArrowheads="1"/>
            </p:cNvSpPr>
            <p:nvPr/>
          </p:nvSpPr>
          <p:spPr bwMode="auto">
            <a:xfrm>
              <a:off x="1378" y="2126"/>
              <a:ext cx="85" cy="63"/>
            </a:xfrm>
            <a:prstGeom prst="ellipse">
              <a:avLst/>
            </a:prstGeom>
            <a:solidFill>
              <a:srgbClr val="FC0128"/>
            </a:solidFill>
            <a:ln w="12700">
              <a:solidFill>
                <a:srgbClr val="FC012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2409" name="Oval 9"/>
            <p:cNvSpPr>
              <a:spLocks noChangeArrowheads="1"/>
            </p:cNvSpPr>
            <p:nvPr/>
          </p:nvSpPr>
          <p:spPr bwMode="auto">
            <a:xfrm>
              <a:off x="1409" y="2230"/>
              <a:ext cx="84" cy="63"/>
            </a:xfrm>
            <a:prstGeom prst="ellipse">
              <a:avLst/>
            </a:prstGeom>
            <a:solidFill>
              <a:srgbClr val="00FF00"/>
            </a:solidFill>
            <a:ln w="12700">
              <a:solidFill>
                <a:srgbClr val="00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2410" name="Oval 10"/>
            <p:cNvSpPr>
              <a:spLocks noChangeArrowheads="1"/>
            </p:cNvSpPr>
            <p:nvPr/>
          </p:nvSpPr>
          <p:spPr bwMode="auto">
            <a:xfrm>
              <a:off x="293" y="2126"/>
              <a:ext cx="84" cy="63"/>
            </a:xfrm>
            <a:prstGeom prst="ellipse">
              <a:avLst/>
            </a:prstGeom>
            <a:solidFill>
              <a:srgbClr val="FC0128"/>
            </a:solidFill>
            <a:ln w="12700">
              <a:solidFill>
                <a:srgbClr val="FC012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2411" name="Oval 11"/>
            <p:cNvSpPr>
              <a:spLocks noChangeArrowheads="1"/>
            </p:cNvSpPr>
            <p:nvPr/>
          </p:nvSpPr>
          <p:spPr bwMode="auto">
            <a:xfrm>
              <a:off x="293" y="2334"/>
              <a:ext cx="84" cy="63"/>
            </a:xfrm>
            <a:prstGeom prst="ellipse">
              <a:avLst/>
            </a:prstGeom>
            <a:solidFill>
              <a:srgbClr val="00FF00"/>
            </a:solidFill>
            <a:ln w="12700">
              <a:solidFill>
                <a:srgbClr val="00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2412" name="Rectangle 12"/>
            <p:cNvSpPr>
              <a:spLocks noChangeArrowheads="1"/>
            </p:cNvSpPr>
            <p:nvPr/>
          </p:nvSpPr>
          <p:spPr bwMode="auto">
            <a:xfrm>
              <a:off x="342" y="2047"/>
              <a:ext cx="317"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fr-FR">
                  <a:solidFill>
                    <a:srgbClr val="FC0128"/>
                  </a:solidFill>
                  <a:latin typeface="Americana XBd BT" charset="0"/>
                </a:rPr>
                <a:t>S2</a:t>
              </a:r>
            </a:p>
          </p:txBody>
        </p:sp>
        <p:sp>
          <p:nvSpPr>
            <p:cNvPr id="102413" name="Rectangle 13"/>
            <p:cNvSpPr>
              <a:spLocks noChangeArrowheads="1"/>
            </p:cNvSpPr>
            <p:nvPr/>
          </p:nvSpPr>
          <p:spPr bwMode="auto">
            <a:xfrm>
              <a:off x="342" y="2252"/>
              <a:ext cx="317"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fr-FR">
                  <a:solidFill>
                    <a:srgbClr val="00FF00"/>
                  </a:solidFill>
                  <a:latin typeface="Americana XBd BT" charset="0"/>
                </a:rPr>
                <a:t>S3</a:t>
              </a:r>
            </a:p>
          </p:txBody>
        </p:sp>
        <p:sp>
          <p:nvSpPr>
            <p:cNvPr id="102414" name="Arc 14"/>
            <p:cNvSpPr>
              <a:spLocks/>
            </p:cNvSpPr>
            <p:nvPr/>
          </p:nvSpPr>
          <p:spPr bwMode="auto">
            <a:xfrm>
              <a:off x="1195" y="2239"/>
              <a:ext cx="201" cy="23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08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2415" name="Arc 15"/>
            <p:cNvSpPr>
              <a:spLocks/>
            </p:cNvSpPr>
            <p:nvPr/>
          </p:nvSpPr>
          <p:spPr bwMode="auto">
            <a:xfrm rot="5880000">
              <a:off x="1791" y="2210"/>
              <a:ext cx="266" cy="232"/>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599"/>
                  </a:moveTo>
                  <a:cubicBezTo>
                    <a:pt x="9670" y="21599"/>
                    <a:pt x="-1" y="11929"/>
                    <a:pt x="-1" y="-1"/>
                  </a:cubicBezTo>
                </a:path>
                <a:path w="21600" h="21600" stroke="0" extrusionOk="0">
                  <a:moveTo>
                    <a:pt x="21600" y="21599"/>
                  </a:moveTo>
                  <a:cubicBezTo>
                    <a:pt x="9670" y="21599"/>
                    <a:pt x="-1" y="11929"/>
                    <a:pt x="-1" y="-1"/>
                  </a:cubicBezTo>
                  <a:lnTo>
                    <a:pt x="21600" y="0"/>
                  </a:lnTo>
                  <a:close/>
                </a:path>
              </a:pathLst>
            </a:custGeom>
            <a:noFill/>
            <a:ln w="508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2416" name="Oval 16"/>
            <p:cNvSpPr>
              <a:spLocks noChangeArrowheads="1"/>
            </p:cNvSpPr>
            <p:nvPr/>
          </p:nvSpPr>
          <p:spPr bwMode="auto">
            <a:xfrm>
              <a:off x="1409" y="2334"/>
              <a:ext cx="84" cy="63"/>
            </a:xfrm>
            <a:prstGeom prst="ellipse">
              <a:avLst/>
            </a:prstGeom>
            <a:solidFill>
              <a:srgbClr val="FE9B03"/>
            </a:solidFill>
            <a:ln w="12700">
              <a:solidFill>
                <a:srgbClr val="FE9B0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2417" name="Oval 17"/>
            <p:cNvSpPr>
              <a:spLocks noChangeArrowheads="1"/>
            </p:cNvSpPr>
            <p:nvPr/>
          </p:nvSpPr>
          <p:spPr bwMode="auto">
            <a:xfrm>
              <a:off x="293" y="2508"/>
              <a:ext cx="84" cy="63"/>
            </a:xfrm>
            <a:prstGeom prst="ellipse">
              <a:avLst/>
            </a:prstGeom>
            <a:solidFill>
              <a:srgbClr val="FE9B03"/>
            </a:solidFill>
            <a:ln w="12700">
              <a:solidFill>
                <a:srgbClr val="FE9B0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2418" name="Rectangle 18"/>
            <p:cNvSpPr>
              <a:spLocks noChangeArrowheads="1"/>
            </p:cNvSpPr>
            <p:nvPr/>
          </p:nvSpPr>
          <p:spPr bwMode="auto">
            <a:xfrm>
              <a:off x="342" y="2427"/>
              <a:ext cx="317"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fr-FR">
                  <a:solidFill>
                    <a:srgbClr val="FE9B03"/>
                  </a:solidFill>
                  <a:latin typeface="Americana XBd BT" charset="0"/>
                </a:rPr>
                <a:t>S4</a:t>
              </a:r>
            </a:p>
          </p:txBody>
        </p:sp>
        <p:sp>
          <p:nvSpPr>
            <p:cNvPr id="102419" name="Oval 19"/>
            <p:cNvSpPr>
              <a:spLocks noChangeArrowheads="1"/>
            </p:cNvSpPr>
            <p:nvPr/>
          </p:nvSpPr>
          <p:spPr bwMode="auto">
            <a:xfrm>
              <a:off x="1921" y="1952"/>
              <a:ext cx="146" cy="168"/>
            </a:xfrm>
            <a:prstGeom prst="ellipse">
              <a:avLst/>
            </a:prstGeom>
            <a:solidFill>
              <a:schemeClr val="tx2"/>
            </a:solidFill>
            <a:ln w="12700">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2420" name="Oval 20"/>
            <p:cNvSpPr>
              <a:spLocks noChangeArrowheads="1"/>
            </p:cNvSpPr>
            <p:nvPr/>
          </p:nvSpPr>
          <p:spPr bwMode="auto">
            <a:xfrm>
              <a:off x="1106" y="1952"/>
              <a:ext cx="147" cy="168"/>
            </a:xfrm>
            <a:prstGeom prst="ellipse">
              <a:avLst/>
            </a:prstGeom>
            <a:solidFill>
              <a:schemeClr val="tx2"/>
            </a:solidFill>
            <a:ln w="12700">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2421" name="Oval 21"/>
            <p:cNvSpPr>
              <a:spLocks noChangeArrowheads="1"/>
            </p:cNvSpPr>
            <p:nvPr/>
          </p:nvSpPr>
          <p:spPr bwMode="auto">
            <a:xfrm>
              <a:off x="96" y="3552"/>
              <a:ext cx="146" cy="167"/>
            </a:xfrm>
            <a:prstGeom prst="ellipse">
              <a:avLst/>
            </a:prstGeom>
            <a:solidFill>
              <a:schemeClr val="tx2"/>
            </a:solidFill>
            <a:ln w="12700">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2422" name="Rectangle 22"/>
            <p:cNvSpPr>
              <a:spLocks noChangeArrowheads="1"/>
            </p:cNvSpPr>
            <p:nvPr/>
          </p:nvSpPr>
          <p:spPr bwMode="auto">
            <a:xfrm>
              <a:off x="288" y="3504"/>
              <a:ext cx="1940"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fr-FR" sz="2000">
                  <a:solidFill>
                    <a:schemeClr val="tx2"/>
                  </a:solidFill>
                  <a:latin typeface="Transit521 BT" charset="0"/>
                </a:rPr>
                <a:t>Epines illiaques postérieures</a:t>
              </a:r>
            </a:p>
          </p:txBody>
        </p:sp>
        <p:sp>
          <p:nvSpPr>
            <p:cNvPr id="102423" name="Line 23"/>
            <p:cNvSpPr>
              <a:spLocks noChangeShapeType="1"/>
            </p:cNvSpPr>
            <p:nvPr/>
          </p:nvSpPr>
          <p:spPr bwMode="auto">
            <a:xfrm flipH="1">
              <a:off x="720" y="2334"/>
              <a:ext cx="569" cy="93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2424" name="Rectangle 24"/>
            <p:cNvSpPr>
              <a:spLocks noChangeArrowheads="1"/>
            </p:cNvSpPr>
            <p:nvPr/>
          </p:nvSpPr>
          <p:spPr bwMode="auto">
            <a:xfrm>
              <a:off x="96" y="3168"/>
              <a:ext cx="1396"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fr-FR" sz="2000">
                  <a:latin typeface="Transit521 BT" charset="0"/>
                </a:rPr>
                <a:t>Echancure sciatique</a:t>
              </a:r>
            </a:p>
          </p:txBody>
        </p:sp>
      </p:grpSp>
      <p:pic>
        <p:nvPicPr>
          <p:cNvPr id="102425" name="repères.AVI">
            <a:hlinkClick r:id="" action="ppaction://ole?verb=0"/>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486400" y="2209800"/>
            <a:ext cx="3306763" cy="244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494725"/>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1000"/>
                                  </p:stCondLst>
                                  <p:childTnLst>
                                    <p:set>
                                      <p:cBhvr>
                                        <p:cTn id="6" dur="1" fill="hold">
                                          <p:stCondLst>
                                            <p:cond delay="0"/>
                                          </p:stCondLst>
                                        </p:cTn>
                                        <p:tgtEl>
                                          <p:spTgt spid="102425"/>
                                        </p:tgtEl>
                                        <p:attrNameLst>
                                          <p:attrName>style.visibility</p:attrName>
                                        </p:attrNameLst>
                                      </p:cBhvr>
                                      <p:to>
                                        <p:strVal val="visible"/>
                                      </p:to>
                                    </p:set>
                                    <p:animEffect transition="in" filter="box(in)">
                                      <p:cBhvr>
                                        <p:cTn id="7" dur="500"/>
                                        <p:tgtEl>
                                          <p:spTgt spid="102425"/>
                                        </p:tgtEl>
                                      </p:cBhvr>
                                    </p:animEffect>
                                  </p:childTnLst>
                                </p:cTn>
                              </p:par>
                            </p:childTnLst>
                          </p:cTn>
                        </p:par>
                        <p:par>
                          <p:cTn id="8" fill="hold" nodeType="afterGroup">
                            <p:stCondLst>
                              <p:cond delay="1500"/>
                            </p:stCondLst>
                            <p:childTnLst>
                              <p:par>
                                <p:cTn id="9" presetID="1" presetClass="mediacall" presetSubtype="0" fill="hold" nodeType="afterEffect">
                                  <p:stCondLst>
                                    <p:cond delay="0"/>
                                  </p:stCondLst>
                                  <p:childTnLst>
                                    <p:cmd type="call" cmd="playFrom(0.0)">
                                      <p:cBhvr>
                                        <p:cTn id="10" dur="1" fill="hold"/>
                                        <p:tgtEl>
                                          <p:spTgt spid="1024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102425"/>
                </p:tgtEl>
              </p:cMediaNode>
            </p:video>
            <p:seq concurrent="1" nextAc="seek">
              <p:cTn id="12" restart="whenNotActive" fill="hold" evtFilter="cancelBubble" nodeType="interactiveSeq">
                <p:stCondLst>
                  <p:cond evt="onClick" delay="0">
                    <p:tgtEl>
                      <p:spTgt spid="102425"/>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102425"/>
                                        </p:tgtEl>
                                      </p:cBhvr>
                                    </p:cmd>
                                  </p:childTnLst>
                                </p:cTn>
                              </p:par>
                            </p:childTnLst>
                          </p:cTn>
                        </p:par>
                      </p:childTnLst>
                    </p:cTn>
                  </p:par>
                </p:childTnLst>
              </p:cTn>
              <p:nextCondLst>
                <p:cond evt="onClick" delay="0">
                  <p:tgtEl>
                    <p:spTgt spid="10242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pPr algn="ctr" fontAlgn="auto">
              <a:spcAft>
                <a:spcPts val="0"/>
              </a:spcAft>
              <a:defRPr/>
            </a:pPr>
            <a:r>
              <a:rPr lang="es-ES" sz="4900" b="0" dirty="0" err="1" smtClean="0"/>
              <a:t>Incontinence</a:t>
            </a:r>
            <a:r>
              <a:rPr lang="es-ES" sz="4900" b="0" dirty="0" smtClean="0"/>
              <a:t> </a:t>
            </a:r>
            <a:r>
              <a:rPr lang="es-ES" sz="4900" b="0" dirty="0" err="1" smtClean="0"/>
              <a:t>urinaire</a:t>
            </a:r>
            <a:r>
              <a:rPr lang="es-ES" sz="4900" b="0" dirty="0" smtClean="0"/>
              <a:t/>
            </a:r>
            <a:br>
              <a:rPr lang="es-ES" sz="4900" b="0" dirty="0" smtClean="0"/>
            </a:br>
            <a:r>
              <a:rPr lang="es-ES" sz="4900" b="0" dirty="0" err="1" smtClean="0"/>
              <a:t>Classification</a:t>
            </a:r>
            <a:endParaRPr lang="es-ES" sz="4900" b="0" dirty="0"/>
          </a:p>
        </p:txBody>
      </p:sp>
      <p:sp>
        <p:nvSpPr>
          <p:cNvPr id="164867" name="3 Rectángulo"/>
          <p:cNvSpPr>
            <a:spLocks noChangeArrowheads="1"/>
          </p:cNvSpPr>
          <p:nvPr/>
        </p:nvSpPr>
        <p:spPr bwMode="auto">
          <a:xfrm>
            <a:off x="357188" y="1643063"/>
            <a:ext cx="8286750" cy="4596130"/>
          </a:xfrm>
          <a:prstGeom prst="rect">
            <a:avLst/>
          </a:prstGeom>
          <a:noFill/>
          <a:ln w="9525">
            <a:noFill/>
            <a:miter lim="800000"/>
            <a:headEnd/>
            <a:tailEnd/>
          </a:ln>
        </p:spPr>
        <p:txBody>
          <a:bodyPr>
            <a:spAutoFit/>
          </a:bodyPr>
          <a:lstStyle/>
          <a:p>
            <a:pPr marL="623888" indent="-514350">
              <a:buFont typeface="Lucida Sans Unicode" pitchFamily="34" charset="0"/>
              <a:buAutoNum type="arabicPeriod"/>
            </a:pPr>
            <a:endParaRPr lang="fr-FR" dirty="0">
              <a:latin typeface="Lucida Sans Unicode" pitchFamily="34" charset="0"/>
            </a:endParaRPr>
          </a:p>
          <a:p>
            <a:pPr marL="623888" indent="-514350">
              <a:buFont typeface="Lucida Sans Unicode" pitchFamily="34" charset="0"/>
              <a:buAutoNum type="arabicPeriod"/>
            </a:pPr>
            <a:endParaRPr lang="fr-FR" dirty="0">
              <a:latin typeface="Lucida Sans Unicode" pitchFamily="34" charset="0"/>
            </a:endParaRPr>
          </a:p>
          <a:p>
            <a:pPr marL="623888" indent="-514350">
              <a:buFont typeface="Lucida Sans Unicode" pitchFamily="34" charset="0"/>
              <a:buAutoNum type="arabicPeriod"/>
            </a:pPr>
            <a:r>
              <a:rPr lang="fr-FR" sz="2800" dirty="0">
                <a:latin typeface="Lucida Sans Unicode" pitchFamily="34" charset="0"/>
              </a:rPr>
              <a:t>Incontinence urinaire d’</a:t>
            </a:r>
            <a:r>
              <a:rPr lang="fr-FR" sz="2800" i="1" dirty="0">
                <a:latin typeface="Lucida Sans Unicode" pitchFamily="34" charset="0"/>
              </a:rPr>
              <a:t>effort</a:t>
            </a:r>
            <a:r>
              <a:rPr lang="fr-FR" sz="2800" dirty="0">
                <a:latin typeface="Lucida Sans Unicode" pitchFamily="34" charset="0"/>
              </a:rPr>
              <a:t> </a:t>
            </a:r>
          </a:p>
          <a:p>
            <a:pPr marL="623888" indent="-514350">
              <a:buFont typeface="Lucida Sans Unicode" pitchFamily="34" charset="0"/>
              <a:buAutoNum type="arabicPeriod"/>
            </a:pPr>
            <a:endParaRPr lang="fr-FR" sz="2800" dirty="0" smtClean="0">
              <a:latin typeface="Lucida Sans Unicode" pitchFamily="34" charset="0"/>
            </a:endParaRPr>
          </a:p>
          <a:p>
            <a:pPr marL="623888" indent="-514350">
              <a:lnSpc>
                <a:spcPct val="150000"/>
              </a:lnSpc>
              <a:buFont typeface="Lucida Sans Unicode" pitchFamily="34" charset="0"/>
              <a:buAutoNum type="arabicPeriod"/>
            </a:pPr>
            <a:r>
              <a:rPr lang="fr-FR" sz="2800" dirty="0" smtClean="0">
                <a:latin typeface="Lucida Sans Unicode" pitchFamily="34" charset="0"/>
              </a:rPr>
              <a:t>Incontinence </a:t>
            </a:r>
            <a:r>
              <a:rPr lang="fr-FR" sz="2800" dirty="0">
                <a:latin typeface="Lucida Sans Unicode" pitchFamily="34" charset="0"/>
              </a:rPr>
              <a:t>urinaire par </a:t>
            </a:r>
            <a:r>
              <a:rPr lang="fr-FR" sz="2800" i="1" dirty="0" err="1">
                <a:latin typeface="Lucida Sans Unicode" pitchFamily="34" charset="0"/>
              </a:rPr>
              <a:t>urgenturie</a:t>
            </a:r>
            <a:r>
              <a:rPr lang="fr-FR" sz="2800" dirty="0">
                <a:latin typeface="Lucida Sans Unicode" pitchFamily="34" charset="0"/>
              </a:rPr>
              <a:t> : fuite accompagnée ou immédiatement précédée par une </a:t>
            </a:r>
            <a:r>
              <a:rPr lang="fr-FR" sz="2800" dirty="0" err="1">
                <a:latin typeface="Lucida Sans Unicode" pitchFamily="34" charset="0"/>
              </a:rPr>
              <a:t>urgenturie</a:t>
            </a:r>
            <a:r>
              <a:rPr lang="fr-FR" sz="2800" dirty="0">
                <a:latin typeface="Lucida Sans Unicode" pitchFamily="34" charset="0"/>
              </a:rPr>
              <a:t>.</a:t>
            </a:r>
          </a:p>
          <a:p>
            <a:pPr marL="623888" indent="-514350"/>
            <a:endParaRPr lang="fr-FR" sz="2800" dirty="0" smtClean="0">
              <a:latin typeface="Lucida Sans Unicode" pitchFamily="34" charset="0"/>
            </a:endParaRPr>
          </a:p>
          <a:p>
            <a:pPr marL="623888" indent="-514350"/>
            <a:r>
              <a:rPr lang="fr-FR" sz="2800" dirty="0" smtClean="0">
                <a:latin typeface="Lucida Sans Unicode" pitchFamily="34" charset="0"/>
              </a:rPr>
              <a:t>3.  Incontinence </a:t>
            </a:r>
            <a:r>
              <a:rPr lang="fr-FR" sz="2800" i="1" dirty="0">
                <a:latin typeface="Lucida Sans Unicode" pitchFamily="34" charset="0"/>
              </a:rPr>
              <a:t>mixte</a:t>
            </a:r>
          </a:p>
          <a:p>
            <a:pPr marL="623888" indent="-514350"/>
            <a:r>
              <a:rPr lang="fr-FR" sz="2800" baseline="30000" dirty="0">
                <a:latin typeface="Lucida Sans Unicode" pitchFamily="34" charset="0"/>
              </a:rPr>
              <a:t> </a:t>
            </a:r>
          </a:p>
        </p:txBody>
      </p:sp>
    </p:spTree>
    <p:extLst>
      <p:ext uri="{BB962C8B-B14F-4D97-AF65-F5344CB8AC3E}">
        <p14:creationId xmlns:p14="http://schemas.microsoft.com/office/powerpoint/2010/main" val="303784239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images.jpeg"/>
          <p:cNvPicPr>
            <a:picLocks noGrp="1" noChangeAspect="1"/>
          </p:cNvPicPr>
          <p:nvPr>
            <p:ph idx="1"/>
          </p:nvPr>
        </p:nvPicPr>
        <p:blipFill>
          <a:blip r:embed="rId2">
            <a:extLst>
              <a:ext uri="{28A0092B-C50C-407E-A947-70E740481C1C}">
                <a14:useLocalDpi xmlns:a14="http://schemas.microsoft.com/office/drawing/2010/main" val="0"/>
              </a:ext>
            </a:extLst>
          </a:blip>
          <a:srcRect l="-41321" r="-41321"/>
          <a:stretch>
            <a:fillRect/>
          </a:stretch>
        </p:blipFill>
        <p:spPr/>
      </p:pic>
    </p:spTree>
    <p:extLst>
      <p:ext uri="{BB962C8B-B14F-4D97-AF65-F5344CB8AC3E}">
        <p14:creationId xmlns:p14="http://schemas.microsoft.com/office/powerpoint/2010/main" val="92786263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Une technique simplifiée</a:t>
            </a:r>
            <a:endParaRPr lang="fr-FR" dirty="0"/>
          </a:p>
        </p:txBody>
      </p:sp>
      <p:sp>
        <p:nvSpPr>
          <p:cNvPr id="3" name="Espace réservé du contenu 2"/>
          <p:cNvSpPr>
            <a:spLocks noGrp="1"/>
          </p:cNvSpPr>
          <p:nvPr>
            <p:ph idx="1"/>
          </p:nvPr>
        </p:nvSpPr>
        <p:spPr/>
        <p:txBody>
          <a:bodyPr/>
          <a:lstStyle/>
          <a:p>
            <a:r>
              <a:rPr lang="fr-FR" dirty="0" smtClean="0"/>
              <a:t>implantation</a:t>
            </a:r>
            <a:endParaRPr lang="fr-FR" dirty="0"/>
          </a:p>
        </p:txBody>
      </p:sp>
      <p:pic>
        <p:nvPicPr>
          <p:cNvPr id="4" name="Image 3" descr="ta3_1_3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672" y="3422876"/>
            <a:ext cx="4367030" cy="3288117"/>
          </a:xfrm>
          <a:prstGeom prst="rect">
            <a:avLst/>
          </a:prstGeom>
        </p:spPr>
      </p:pic>
      <p:pic>
        <p:nvPicPr>
          <p:cNvPr id="5" name="Image 4"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1524" y="1735861"/>
            <a:ext cx="4185796" cy="3055790"/>
          </a:xfrm>
          <a:prstGeom prst="rect">
            <a:avLst/>
          </a:prstGeom>
        </p:spPr>
      </p:pic>
    </p:spTree>
    <p:extLst>
      <p:ext uri="{BB962C8B-B14F-4D97-AF65-F5344CB8AC3E}">
        <p14:creationId xmlns:p14="http://schemas.microsoft.com/office/powerpoint/2010/main" val="149572618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48" y="115280"/>
            <a:ext cx="3472596" cy="260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7609" y="0"/>
            <a:ext cx="3053518" cy="4071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83314"/>
            <a:ext cx="4718257" cy="354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4261" y="2970349"/>
            <a:ext cx="2965635" cy="3887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88097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858"/>
            <a:ext cx="4164413" cy="3123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204" y="107858"/>
            <a:ext cx="4302116" cy="3481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0870" y="3430518"/>
            <a:ext cx="3763979" cy="3282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038140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547813" y="476250"/>
            <a:ext cx="463550" cy="677863"/>
          </a:xfr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sz="3200" dirty="0">
              <a:solidFill>
                <a:schemeClr val="bg1"/>
              </a:solidFill>
              <a:latin typeface="Snap ITC" charset="0"/>
            </a:endParaRPr>
          </a:p>
        </p:txBody>
      </p:sp>
      <p:sp>
        <p:nvSpPr>
          <p:cNvPr id="19459" name="Rectangle 3"/>
          <p:cNvSpPr>
            <a:spLocks noGrp="1" noChangeArrowheads="1"/>
          </p:cNvSpPr>
          <p:nvPr>
            <p:ph type="body" idx="1"/>
          </p:nvPr>
        </p:nvSpPr>
        <p:spPr>
          <a:xfrm>
            <a:off x="73025" y="5661025"/>
            <a:ext cx="9036050" cy="936625"/>
          </a:xfrm>
        </p:spPr>
        <p:txBody>
          <a:bodyPr/>
          <a:lstStyle/>
          <a:p>
            <a:pPr algn="ctr">
              <a:lnSpc>
                <a:spcPct val="80000"/>
              </a:lnSpc>
              <a:spcBef>
                <a:spcPct val="0"/>
              </a:spcBef>
              <a:buFont typeface="Wingdings" charset="0"/>
              <a:buNone/>
            </a:pPr>
            <a:endParaRPr lang="en-US" sz="1800" b="1" dirty="0"/>
          </a:p>
        </p:txBody>
      </p:sp>
      <p:pic>
        <p:nvPicPr>
          <p:cNvPr id="19462" name="Picture 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36935" y="287132"/>
            <a:ext cx="3766872" cy="282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9"/>
          <p:cNvPicPr>
            <a:picLocks noChangeAspect="1" noChangeArrowheads="1"/>
          </p:cNvPicPr>
          <p:nvPr/>
        </p:nvPicPr>
        <p:blipFill>
          <a:blip r:embed="rId4">
            <a:lum bright="-18000" contrast="-12000"/>
            <a:extLst>
              <a:ext uri="{28A0092B-C50C-407E-A947-70E740481C1C}">
                <a14:useLocalDpi xmlns:a14="http://schemas.microsoft.com/office/drawing/2010/main" val="0"/>
              </a:ext>
            </a:extLst>
          </a:blip>
          <a:srcRect/>
          <a:stretch>
            <a:fillRect/>
          </a:stretch>
        </p:blipFill>
        <p:spPr bwMode="auto">
          <a:xfrm>
            <a:off x="5139724" y="307151"/>
            <a:ext cx="3653171" cy="280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4"/>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341947" y="3440866"/>
            <a:ext cx="4555208" cy="3417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4"/>
          <p:cNvPicPr>
            <a:picLocks noChangeAspect="1" noChangeArrowheads="1"/>
          </p:cNvPicPr>
          <p:nvPr/>
        </p:nvPicPr>
        <p:blipFill>
          <a:blip r:embed="rId6">
            <a:lum bright="12000" contrast="6000"/>
            <a:extLst>
              <a:ext uri="{28A0092B-C50C-407E-A947-70E740481C1C}">
                <a14:useLocalDpi xmlns:a14="http://schemas.microsoft.com/office/drawing/2010/main" val="0"/>
              </a:ext>
            </a:extLst>
          </a:blip>
          <a:srcRect/>
          <a:stretch>
            <a:fillRect/>
          </a:stretch>
        </p:blipFill>
        <p:spPr bwMode="auto">
          <a:xfrm>
            <a:off x="5013325" y="3653767"/>
            <a:ext cx="4095750" cy="307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8875003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Des résultats éprouvés</a:t>
            </a:r>
            <a:endParaRPr lang="fr-FR" dirty="0"/>
          </a:p>
        </p:txBody>
      </p:sp>
      <p:sp>
        <p:nvSpPr>
          <p:cNvPr id="3" name="Espace réservé du contenu 2"/>
          <p:cNvSpPr>
            <a:spLocks noGrp="1"/>
          </p:cNvSpPr>
          <p:nvPr>
            <p:ph idx="1"/>
          </p:nvPr>
        </p:nvSpPr>
        <p:spPr/>
        <p:txBody>
          <a:bodyPr/>
          <a:lstStyle/>
          <a:p>
            <a:r>
              <a:rPr lang="fr-FR" dirty="0" smtClean="0"/>
              <a:t>Plus de 50 000 patients implantés dans le monde</a:t>
            </a:r>
          </a:p>
          <a:p>
            <a:r>
              <a:rPr lang="fr-FR" dirty="0" smtClean="0"/>
              <a:t>Près de 2000 en France</a:t>
            </a:r>
          </a:p>
          <a:p>
            <a:r>
              <a:rPr lang="fr-FR" dirty="0" smtClean="0"/>
              <a:t>60 % de </a:t>
            </a:r>
            <a:r>
              <a:rPr lang="fr-FR" dirty="0" smtClean="0"/>
              <a:t>bons </a:t>
            </a:r>
            <a:r>
              <a:rPr lang="fr-FR" dirty="0" smtClean="0"/>
              <a:t>répondeurs</a:t>
            </a:r>
          </a:p>
          <a:p>
            <a:r>
              <a:rPr lang="fr-FR" dirty="0" smtClean="0"/>
              <a:t>Une efficacité durable dans le temps</a:t>
            </a:r>
          </a:p>
          <a:p>
            <a:r>
              <a:rPr lang="fr-FR" dirty="0" smtClean="0"/>
              <a:t>Des effets secondaires limités</a:t>
            </a:r>
          </a:p>
          <a:p>
            <a:endParaRPr lang="fr-FR" dirty="0" smtClean="0"/>
          </a:p>
          <a:p>
            <a:r>
              <a:rPr lang="da-DK" sz="1600" b="1" dirty="0" err="1"/>
              <a:t>Prog</a:t>
            </a:r>
            <a:r>
              <a:rPr lang="da-DK" sz="1600" b="1" dirty="0"/>
              <a:t> </a:t>
            </a:r>
            <a:r>
              <a:rPr lang="da-DK" sz="1600" b="1" dirty="0" err="1"/>
              <a:t>Urol</a:t>
            </a:r>
            <a:r>
              <a:rPr lang="da-DK" sz="1600" b="1" dirty="0"/>
              <a:t>, 2011, 21, 3, 209-</a:t>
            </a:r>
            <a:r>
              <a:rPr lang="da-DK" sz="1600" b="1" dirty="0" smtClean="0"/>
              <a:t>217 ”</a:t>
            </a:r>
            <a:r>
              <a:rPr lang="fr-FR" sz="1600" b="1" dirty="0" err="1" smtClean="0"/>
              <a:t>Neuromodulation</a:t>
            </a:r>
            <a:r>
              <a:rPr lang="fr-FR" sz="1600" b="1" dirty="0" smtClean="0"/>
              <a:t> </a:t>
            </a:r>
            <a:r>
              <a:rPr lang="fr-FR" sz="1600" b="1" dirty="0"/>
              <a:t>sacrée avec le système </a:t>
            </a:r>
            <a:r>
              <a:rPr lang="fr-FR" sz="1600" b="1" dirty="0" err="1"/>
              <a:t>InterStim</a:t>
            </a:r>
            <a:r>
              <a:rPr lang="fr-FR" sz="1600" b="1" dirty="0"/>
              <a:t>™ : résultats du registre national </a:t>
            </a:r>
            <a:r>
              <a:rPr lang="fr-FR" sz="1600" b="1" dirty="0" smtClean="0"/>
              <a:t>français » </a:t>
            </a:r>
            <a:r>
              <a:rPr lang="fr-FR" sz="1600" b="1" dirty="0"/>
              <a:t>E. Chartier-</a:t>
            </a:r>
            <a:r>
              <a:rPr lang="fr-FR" sz="1600" b="1" dirty="0" smtClean="0"/>
              <a:t>Kastler et all</a:t>
            </a:r>
            <a:endParaRPr lang="fr-FR" sz="1600" dirty="0"/>
          </a:p>
        </p:txBody>
      </p:sp>
    </p:spTree>
    <p:extLst>
      <p:ext uri="{BB962C8B-B14F-4D97-AF65-F5344CB8AC3E}">
        <p14:creationId xmlns:p14="http://schemas.microsoft.com/office/powerpoint/2010/main" val="165492987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a:t>
            </a:r>
            <a:r>
              <a:rPr lang="fr-FR" dirty="0" smtClean="0"/>
              <a:t>Co</a:t>
            </a:r>
            <a:r>
              <a:rPr lang="fr-FR" dirty="0" smtClean="0"/>
              <a:t>û</a:t>
            </a:r>
            <a:r>
              <a:rPr lang="fr-FR" dirty="0" smtClean="0"/>
              <a:t>t</a:t>
            </a:r>
            <a:endParaRPr lang="fr-FR" dirty="0"/>
          </a:p>
        </p:txBody>
      </p:sp>
      <p:sp>
        <p:nvSpPr>
          <p:cNvPr id="3" name="Espace réservé du contenu 2"/>
          <p:cNvSpPr>
            <a:spLocks noGrp="1"/>
          </p:cNvSpPr>
          <p:nvPr>
            <p:ph idx="1"/>
          </p:nvPr>
        </p:nvSpPr>
        <p:spPr/>
        <p:txBody>
          <a:bodyPr/>
          <a:lstStyle/>
          <a:p>
            <a:r>
              <a:rPr lang="fr-FR" dirty="0" smtClean="0"/>
              <a:t>Le </a:t>
            </a:r>
            <a:r>
              <a:rPr lang="fr-FR" dirty="0"/>
              <a:t>tarif chirurgical: de 130 à 230 </a:t>
            </a:r>
            <a:r>
              <a:rPr lang="fr-FR" dirty="0" smtClean="0"/>
              <a:t>euros</a:t>
            </a:r>
            <a:endParaRPr lang="fr-FR" dirty="0"/>
          </a:p>
          <a:p>
            <a:pPr marL="0" indent="0">
              <a:buNone/>
            </a:pPr>
            <a:endParaRPr lang="fr-FR" dirty="0"/>
          </a:p>
          <a:p>
            <a:r>
              <a:rPr lang="fr-FR" dirty="0" smtClean="0"/>
              <a:t>Le GHS: de 1 000 à 10 000 </a:t>
            </a:r>
            <a:r>
              <a:rPr lang="fr-FR" dirty="0" smtClean="0"/>
              <a:t>euros </a:t>
            </a:r>
            <a:r>
              <a:rPr lang="fr-FR" dirty="0" smtClean="0"/>
              <a:t>en fonction des niveaux et des établissements</a:t>
            </a:r>
          </a:p>
          <a:p>
            <a:endParaRPr lang="fr-FR" dirty="0" smtClean="0"/>
          </a:p>
          <a:p>
            <a:r>
              <a:rPr lang="fr-FR" dirty="0" smtClean="0"/>
              <a:t>Le matériel: 7 400 </a:t>
            </a:r>
            <a:r>
              <a:rPr lang="fr-FR" dirty="0" smtClean="0"/>
              <a:t>euros en première </a:t>
            </a:r>
            <a:r>
              <a:rPr lang="fr-FR" dirty="0" smtClean="0"/>
              <a:t>intention, 5 400 </a:t>
            </a:r>
            <a:r>
              <a:rPr lang="fr-FR" dirty="0" smtClean="0"/>
              <a:t>euros </a:t>
            </a:r>
            <a:r>
              <a:rPr lang="fr-FR" dirty="0" smtClean="0"/>
              <a:t>en renouvellement</a:t>
            </a:r>
          </a:p>
          <a:p>
            <a:endParaRPr lang="fr-FR" dirty="0"/>
          </a:p>
        </p:txBody>
      </p:sp>
    </p:spTree>
    <p:extLst>
      <p:ext uri="{BB962C8B-B14F-4D97-AF65-F5344CB8AC3E}">
        <p14:creationId xmlns:p14="http://schemas.microsoft.com/office/powerpoint/2010/main" val="147449424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Toxine Botulinique de Type A</a:t>
            </a:r>
            <a:endParaRPr lang="fr-FR" dirty="0"/>
          </a:p>
        </p:txBody>
      </p:sp>
      <p:sp>
        <p:nvSpPr>
          <p:cNvPr id="4" name="Espace réservé du contenu 2"/>
          <p:cNvSpPr>
            <a:spLocks noGrp="1"/>
          </p:cNvSpPr>
          <p:nvPr>
            <p:ph idx="1"/>
          </p:nvPr>
        </p:nvSpPr>
        <p:spPr/>
        <p:txBody>
          <a:bodyPr/>
          <a:lstStyle/>
          <a:p>
            <a:r>
              <a:rPr lang="fr-FR" dirty="0" smtClean="0"/>
              <a:t>25 ans de recul</a:t>
            </a:r>
          </a:p>
          <a:p>
            <a:endParaRPr lang="fr-FR" dirty="0" smtClean="0"/>
          </a:p>
          <a:p>
            <a:r>
              <a:rPr lang="fr-FR" dirty="0" smtClean="0"/>
              <a:t>Une technique simplifiée</a:t>
            </a:r>
          </a:p>
          <a:p>
            <a:endParaRPr lang="fr-FR" dirty="0" smtClean="0"/>
          </a:p>
          <a:p>
            <a:r>
              <a:rPr lang="fr-FR" dirty="0" smtClean="0"/>
              <a:t>Des résultats éprouvés</a:t>
            </a:r>
            <a:endParaRPr lang="fr-FR" dirty="0"/>
          </a:p>
        </p:txBody>
      </p:sp>
      <p:pic>
        <p:nvPicPr>
          <p:cNvPr id="5" name="Image 4" descr="gr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846" y="3148432"/>
            <a:ext cx="3140449" cy="2977731"/>
          </a:xfrm>
          <a:prstGeom prst="rect">
            <a:avLst/>
          </a:prstGeom>
        </p:spPr>
      </p:pic>
    </p:spTree>
    <p:extLst>
      <p:ext uri="{BB962C8B-B14F-4D97-AF65-F5344CB8AC3E}">
        <p14:creationId xmlns:p14="http://schemas.microsoft.com/office/powerpoint/2010/main" val="170714658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25 ans de Recul</a:t>
            </a:r>
            <a:endParaRPr lang="fr-FR" dirty="0"/>
          </a:p>
        </p:txBody>
      </p:sp>
      <p:sp>
        <p:nvSpPr>
          <p:cNvPr id="3" name="Espace réservé du contenu 2"/>
          <p:cNvSpPr>
            <a:spLocks noGrp="1"/>
          </p:cNvSpPr>
          <p:nvPr>
            <p:ph idx="1"/>
          </p:nvPr>
        </p:nvSpPr>
        <p:spPr/>
        <p:txBody>
          <a:bodyPr/>
          <a:lstStyle/>
          <a:p>
            <a:endParaRPr lang="fr-FR" dirty="0" smtClean="0"/>
          </a:p>
          <a:p>
            <a:r>
              <a:rPr lang="fr-FR" dirty="0" smtClean="0"/>
              <a:t>1988: Dans la </a:t>
            </a:r>
            <a:r>
              <a:rPr lang="fr-FR" dirty="0" err="1" smtClean="0"/>
              <a:t>dyssynergie</a:t>
            </a:r>
            <a:r>
              <a:rPr lang="fr-FR" dirty="0"/>
              <a:t> </a:t>
            </a:r>
            <a:r>
              <a:rPr lang="fr-FR" dirty="0"/>
              <a:t>v</a:t>
            </a:r>
            <a:r>
              <a:rPr lang="fr-FR" dirty="0" smtClean="0"/>
              <a:t>ésico</a:t>
            </a:r>
            <a:r>
              <a:rPr lang="fr-FR" dirty="0" smtClean="0"/>
              <a:t>-sphinctérienne</a:t>
            </a:r>
          </a:p>
          <a:p>
            <a:r>
              <a:rPr lang="fr-FR" dirty="0" smtClean="0"/>
              <a:t>Plus de 10 ans d’utilisation pour les vessies neurologiques</a:t>
            </a:r>
          </a:p>
          <a:p>
            <a:r>
              <a:rPr lang="fr-FR" dirty="0" smtClean="0"/>
              <a:t>Des études concluantes</a:t>
            </a:r>
          </a:p>
          <a:p>
            <a:pPr marL="0" indent="0">
              <a:buNone/>
            </a:pPr>
            <a:endParaRPr lang="fr-FR" dirty="0"/>
          </a:p>
          <a:p>
            <a:r>
              <a:rPr lang="fr-FR" dirty="0" smtClean="0"/>
              <a:t>L’attente d’une AMM</a:t>
            </a:r>
          </a:p>
          <a:p>
            <a:endParaRPr lang="fr-FR" dirty="0"/>
          </a:p>
          <a:p>
            <a:endParaRPr lang="fr-FR" dirty="0" smtClean="0"/>
          </a:p>
          <a:p>
            <a:endParaRPr lang="fr-FR" dirty="0"/>
          </a:p>
        </p:txBody>
      </p:sp>
    </p:spTree>
    <p:extLst>
      <p:ext uri="{BB962C8B-B14F-4D97-AF65-F5344CB8AC3E}">
        <p14:creationId xmlns:p14="http://schemas.microsoft.com/office/powerpoint/2010/main" val="221000313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19200" y="1930400"/>
            <a:ext cx="6692900" cy="2997200"/>
          </a:xfrm>
          <a:prstGeom prst="rect">
            <a:avLst/>
          </a:prstGeom>
        </p:spPr>
      </p:pic>
      <p:sp>
        <p:nvSpPr>
          <p:cNvPr id="3" name="Titre 1"/>
          <p:cNvSpPr txBox="1">
            <a:spLocks/>
          </p:cNvSpPr>
          <p:nvPr/>
        </p:nvSpPr>
        <p:spPr>
          <a:xfrm>
            <a:off x="457200" y="274638"/>
            <a:ext cx="8229600" cy="114300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fr-FR" smtClean="0"/>
              <a:t>Une technique simplifiée</a:t>
            </a:r>
            <a:endParaRPr lang="fr-FR" dirty="0"/>
          </a:p>
        </p:txBody>
      </p:sp>
    </p:spTree>
    <p:extLst>
      <p:ext uri="{BB962C8B-B14F-4D97-AF65-F5344CB8AC3E}">
        <p14:creationId xmlns:p14="http://schemas.microsoft.com/office/powerpoint/2010/main" val="35761121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Image 3"/>
          <p:cNvPicPr>
            <a:picLocks noChangeAspect="1"/>
          </p:cNvPicPr>
          <p:nvPr/>
        </p:nvPicPr>
        <p:blipFill>
          <a:blip r:embed="rId2" cstate="print"/>
          <a:srcRect/>
          <a:stretch>
            <a:fillRect/>
          </a:stretch>
        </p:blipFill>
        <p:spPr bwMode="auto">
          <a:xfrm>
            <a:off x="3071813" y="3007022"/>
            <a:ext cx="2214562" cy="1862138"/>
          </a:xfrm>
          <a:prstGeom prst="rect">
            <a:avLst/>
          </a:prstGeom>
          <a:noFill/>
          <a:ln w="9525">
            <a:noFill/>
            <a:miter lim="800000"/>
            <a:headEnd/>
            <a:tailEnd/>
          </a:ln>
        </p:spPr>
      </p:pic>
      <p:sp>
        <p:nvSpPr>
          <p:cNvPr id="2" name="Titre 1"/>
          <p:cNvSpPr>
            <a:spLocks noGrp="1"/>
          </p:cNvSpPr>
          <p:nvPr>
            <p:ph type="title"/>
          </p:nvPr>
        </p:nvSpPr>
        <p:spPr>
          <a:xfrm>
            <a:off x="457200" y="143012"/>
            <a:ext cx="8229600" cy="1143000"/>
          </a:xfrm>
        </p:spPr>
        <p:txBody>
          <a:bodyPr>
            <a:noAutofit/>
          </a:bodyPr>
          <a:lstStyle/>
          <a:p>
            <a:pPr algn="ctr" fontAlgn="auto">
              <a:spcAft>
                <a:spcPts val="0"/>
              </a:spcAft>
              <a:defRPr/>
            </a:pPr>
            <a:r>
              <a:rPr lang="fr-FR" sz="4000" dirty="0" err="1" smtClean="0"/>
              <a:t>Urgenturie</a:t>
            </a:r>
            <a:r>
              <a:rPr lang="fr-FR" sz="4000" dirty="0" smtClean="0"/>
              <a:t> ("</a:t>
            </a:r>
            <a:r>
              <a:rPr lang="fr-FR" sz="4000" i="1" dirty="0" err="1" smtClean="0"/>
              <a:t>Urgency</a:t>
            </a:r>
            <a:r>
              <a:rPr lang="fr-FR" sz="4000" i="1" dirty="0" smtClean="0"/>
              <a:t> </a:t>
            </a:r>
            <a:r>
              <a:rPr lang="fr-FR" sz="4000" dirty="0" smtClean="0"/>
              <a:t>")</a:t>
            </a:r>
            <a:br>
              <a:rPr lang="fr-FR" sz="4000" dirty="0" smtClean="0"/>
            </a:br>
            <a:r>
              <a:rPr lang="fr-FR" sz="4000" dirty="0" smtClean="0"/>
              <a:t>= </a:t>
            </a:r>
            <a:r>
              <a:rPr lang="fr-FR" sz="3200" dirty="0" smtClean="0"/>
              <a:t>urgence </a:t>
            </a:r>
            <a:r>
              <a:rPr lang="fr-FR" sz="3600" dirty="0" smtClean="0"/>
              <a:t>mictionnelle</a:t>
            </a:r>
            <a:endParaRPr lang="fr-FR" sz="3600" dirty="0"/>
          </a:p>
        </p:txBody>
      </p:sp>
      <p:sp>
        <p:nvSpPr>
          <p:cNvPr id="6" name="Espace réservé du contenu 2"/>
          <p:cNvSpPr>
            <a:spLocks noGrp="1"/>
          </p:cNvSpPr>
          <p:nvPr>
            <p:ph idx="1"/>
          </p:nvPr>
        </p:nvSpPr>
        <p:spPr>
          <a:xfrm>
            <a:off x="428625" y="1052736"/>
            <a:ext cx="8229600" cy="4948237"/>
          </a:xfrm>
        </p:spPr>
        <p:txBody>
          <a:bodyPr>
            <a:noAutofit/>
          </a:bodyPr>
          <a:lstStyle/>
          <a:p>
            <a:pPr marL="365760" indent="-256032" fontAlgn="auto">
              <a:spcAft>
                <a:spcPts val="0"/>
              </a:spcAft>
              <a:buFont typeface="Wingdings 3"/>
              <a:buChar char=""/>
              <a:defRPr/>
            </a:pPr>
            <a:endParaRPr lang="fr-FR" sz="2400" dirty="0" smtClean="0"/>
          </a:p>
          <a:p>
            <a:pPr marL="365760" indent="-256032" fontAlgn="auto">
              <a:spcAft>
                <a:spcPts val="0"/>
              </a:spcAft>
              <a:buFont typeface="Wingdings 3"/>
              <a:buChar char=""/>
              <a:defRPr/>
            </a:pPr>
            <a:r>
              <a:rPr lang="fr-FR" sz="2400" dirty="0" smtClean="0"/>
              <a:t>Envie soudaine, impérieuse et irrépressible d’uriner, difficile ou impossible de différer</a:t>
            </a:r>
          </a:p>
          <a:p>
            <a:pPr marL="365760" indent="-256032" fontAlgn="auto">
              <a:spcAft>
                <a:spcPts val="0"/>
              </a:spcAft>
              <a:buFont typeface="Wingdings 3"/>
              <a:buChar char=""/>
              <a:defRPr/>
            </a:pPr>
            <a:r>
              <a:rPr lang="fr-FR" sz="2400" dirty="0" smtClean="0"/>
              <a:t>Besoin anormal par sa brutalité et</a:t>
            </a:r>
          </a:p>
          <a:p>
            <a:pPr marL="365760" indent="-256032" fontAlgn="auto">
              <a:spcAft>
                <a:spcPts val="1800"/>
              </a:spcAft>
              <a:buFont typeface="Wingdings 3"/>
              <a:buNone/>
              <a:defRPr/>
            </a:pPr>
            <a:r>
              <a:rPr lang="fr-FR" sz="2400" dirty="0" smtClean="0"/>
              <a:t>  son intensité</a:t>
            </a:r>
          </a:p>
          <a:p>
            <a:pPr marL="365760" indent="-256032" fontAlgn="auto">
              <a:spcAft>
                <a:spcPts val="1800"/>
              </a:spcAft>
              <a:buFont typeface="Wingdings 3"/>
              <a:buNone/>
              <a:defRPr/>
            </a:pPr>
            <a:endParaRPr lang="fr-FR" sz="2400" dirty="0" smtClean="0"/>
          </a:p>
          <a:p>
            <a:pPr marL="365760" indent="-256032" fontAlgn="auto">
              <a:spcAft>
                <a:spcPts val="0"/>
              </a:spcAft>
              <a:buFont typeface="Wingdings 3"/>
              <a:buChar char=""/>
              <a:defRPr/>
            </a:pPr>
            <a:endParaRPr lang="fr-FR" sz="2400" dirty="0" smtClean="0"/>
          </a:p>
          <a:p>
            <a:pPr marL="365760" indent="-256032" fontAlgn="auto">
              <a:spcAft>
                <a:spcPts val="0"/>
              </a:spcAft>
              <a:buFont typeface="Wingdings 3"/>
              <a:buChar char=""/>
              <a:defRPr/>
            </a:pPr>
            <a:endParaRPr lang="fr-FR" sz="2400" dirty="0" smtClean="0"/>
          </a:p>
          <a:p>
            <a:pPr marL="365760" indent="-256032" fontAlgn="auto">
              <a:spcAft>
                <a:spcPts val="0"/>
              </a:spcAft>
              <a:buFont typeface="Wingdings 3"/>
              <a:buChar char=""/>
              <a:defRPr/>
            </a:pPr>
            <a:r>
              <a:rPr lang="fr-FR" sz="2400" dirty="0" smtClean="0"/>
              <a:t>peut s’accompagner d’une fuite d’urine de petit volume jusqu’à une fuite abondante avec miction complète</a:t>
            </a:r>
          </a:p>
          <a:p>
            <a:pPr marL="0" indent="0" fontAlgn="auto">
              <a:spcBef>
                <a:spcPts val="600"/>
              </a:spcBef>
              <a:spcAft>
                <a:spcPts val="0"/>
              </a:spcAft>
              <a:buFont typeface="Wingdings 3"/>
              <a:buNone/>
              <a:defRPr/>
            </a:pPr>
            <a:endParaRPr lang="fr-FR" sz="1400" dirty="0" smtClean="0">
              <a:latin typeface="Adobe Caslon Pro" pitchFamily="18" charset="0"/>
            </a:endParaRPr>
          </a:p>
          <a:p>
            <a:pPr marL="0" indent="0" fontAlgn="auto">
              <a:spcAft>
                <a:spcPts val="0"/>
              </a:spcAft>
              <a:buFont typeface="Wingdings 3"/>
              <a:buNone/>
              <a:defRPr/>
            </a:pPr>
            <a:r>
              <a:rPr lang="fr-FR" sz="1400" dirty="0" smtClean="0">
                <a:latin typeface="Adobe Caslon Pro" pitchFamily="18" charset="0"/>
              </a:rPr>
              <a:t>			        	                   </a:t>
            </a:r>
            <a:r>
              <a:rPr lang="fr-FR" sz="1000" i="1" dirty="0" err="1" smtClean="0">
                <a:latin typeface="Arial" pitchFamily="34" charset="0"/>
                <a:cs typeface="Arial" pitchFamily="34" charset="0"/>
              </a:rPr>
              <a:t>Haab</a:t>
            </a:r>
            <a:r>
              <a:rPr lang="fr-FR" sz="1000" i="1" dirty="0" smtClean="0">
                <a:latin typeface="Arial" pitchFamily="34" charset="0"/>
                <a:cs typeface="Arial" pitchFamily="34" charset="0"/>
              </a:rPr>
              <a:t> F: Terminologie des troubles fonctionnels du bas appareil </a:t>
            </a:r>
          </a:p>
          <a:p>
            <a:pPr marL="0" indent="0" fontAlgn="auto">
              <a:spcAft>
                <a:spcPts val="0"/>
              </a:spcAft>
              <a:buFont typeface="Wingdings 3"/>
              <a:buNone/>
              <a:defRPr/>
            </a:pPr>
            <a:r>
              <a:rPr lang="fr-FR" sz="1000" i="1" dirty="0" smtClean="0">
                <a:latin typeface="Arial" pitchFamily="34" charset="0"/>
                <a:cs typeface="Arial" pitchFamily="34" charset="0"/>
              </a:rPr>
              <a:t> 				                         Adaptation française de l’ICS. </a:t>
            </a:r>
            <a:r>
              <a:rPr lang="fr-FR" sz="1000" i="1" dirty="0" err="1" smtClean="0">
                <a:latin typeface="Arial" pitchFamily="34" charset="0"/>
                <a:cs typeface="Arial" pitchFamily="34" charset="0"/>
              </a:rPr>
              <a:t>Prog</a:t>
            </a:r>
            <a:r>
              <a:rPr lang="fr-FR" sz="1000" i="1" dirty="0" smtClean="0">
                <a:latin typeface="Arial" pitchFamily="34" charset="0"/>
                <a:cs typeface="Arial" pitchFamily="34" charset="0"/>
              </a:rPr>
              <a:t> </a:t>
            </a:r>
            <a:r>
              <a:rPr lang="fr-FR" sz="1000" i="1" dirty="0" err="1" smtClean="0">
                <a:latin typeface="Arial" pitchFamily="34" charset="0"/>
                <a:cs typeface="Arial" pitchFamily="34" charset="0"/>
              </a:rPr>
              <a:t>Urol</a:t>
            </a:r>
            <a:r>
              <a:rPr lang="fr-FR" sz="1000" i="1" dirty="0" smtClean="0">
                <a:latin typeface="Arial" pitchFamily="34" charset="0"/>
                <a:cs typeface="Arial" pitchFamily="34" charset="0"/>
              </a:rPr>
              <a:t>, 2004;14:1103-1111</a:t>
            </a:r>
          </a:p>
          <a:p>
            <a:pPr marL="365760" indent="-256032" fontAlgn="auto">
              <a:spcAft>
                <a:spcPts val="0"/>
              </a:spcAft>
              <a:buFont typeface="Wingdings 3"/>
              <a:buChar char=""/>
              <a:defRPr/>
            </a:pPr>
            <a:endParaRPr lang="fr-FR" sz="2000" dirty="0" smtClean="0"/>
          </a:p>
          <a:p>
            <a:pPr marL="365760" indent="-256032" fontAlgn="auto">
              <a:spcAft>
                <a:spcPts val="0"/>
              </a:spcAft>
              <a:buFont typeface="Wingdings 3"/>
              <a:buChar char=""/>
              <a:defRPr/>
            </a:pPr>
            <a:endParaRPr lang="fr-FR" sz="2000" dirty="0"/>
          </a:p>
        </p:txBody>
      </p:sp>
    </p:spTree>
    <p:extLst>
      <p:ext uri="{BB962C8B-B14F-4D97-AF65-F5344CB8AC3E}">
        <p14:creationId xmlns:p14="http://schemas.microsoft.com/office/powerpoint/2010/main" val="372180572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217" y="1367029"/>
            <a:ext cx="6035744" cy="3815046"/>
          </a:xfrm>
          <a:prstGeom prst="rect">
            <a:avLst/>
          </a:prstGeom>
        </p:spPr>
      </p:pic>
    </p:spTree>
    <p:extLst>
      <p:ext uri="{BB962C8B-B14F-4D97-AF65-F5344CB8AC3E}">
        <p14:creationId xmlns:p14="http://schemas.microsoft.com/office/powerpoint/2010/main" val="381531322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16857" y="1102577"/>
            <a:ext cx="8254999" cy="5509201"/>
          </a:xfrm>
          <a:prstGeom prst="rect">
            <a:avLst/>
          </a:prstGeom>
          <a:noFill/>
        </p:spPr>
        <p:txBody>
          <a:bodyPr wrap="square" rtlCol="0">
            <a:spAutoFit/>
          </a:bodyPr>
          <a:lstStyle/>
          <a:p>
            <a:r>
              <a:rPr lang="fr-FR" sz="1600" b="1" dirty="0" smtClean="0"/>
              <a:t>Dans le traitement de l’hyperactivité </a:t>
            </a:r>
            <a:r>
              <a:rPr lang="fr-FR" sz="1600" b="1" dirty="0" err="1"/>
              <a:t>détrusorienne</a:t>
            </a:r>
            <a:r>
              <a:rPr lang="fr-FR" sz="1600" b="1" dirty="0"/>
              <a:t> </a:t>
            </a:r>
            <a:r>
              <a:rPr lang="fr-FR" sz="1600" b="1" dirty="0" err="1" smtClean="0"/>
              <a:t>neurogène</a:t>
            </a:r>
            <a:endParaRPr lang="fr-FR" sz="1600" b="1" dirty="0" smtClean="0"/>
          </a:p>
          <a:p>
            <a:endParaRPr lang="fr-FR" sz="1600" b="1" dirty="0"/>
          </a:p>
          <a:p>
            <a:r>
              <a:rPr lang="fr-FR" sz="1600" dirty="0" smtClean="0"/>
              <a:t>Cruz </a:t>
            </a:r>
            <a:r>
              <a:rPr lang="fr-FR" sz="1600" dirty="0"/>
              <a:t>F., </a:t>
            </a:r>
            <a:r>
              <a:rPr lang="fr-FR" sz="1600" dirty="0" err="1"/>
              <a:t>Herschorn</a:t>
            </a:r>
            <a:r>
              <a:rPr lang="fr-FR" sz="1600" dirty="0"/>
              <a:t> S., </a:t>
            </a:r>
            <a:r>
              <a:rPr lang="fr-FR" sz="1600" dirty="0" err="1"/>
              <a:t>Aliotta</a:t>
            </a:r>
            <a:r>
              <a:rPr lang="fr-FR" sz="1600" dirty="0"/>
              <a:t> P., Brin M., Thompson C., </a:t>
            </a:r>
            <a:r>
              <a:rPr lang="fr-FR" sz="1600" dirty="0" err="1"/>
              <a:t>Lam</a:t>
            </a:r>
            <a:r>
              <a:rPr lang="fr-FR" sz="1600" dirty="0"/>
              <a:t> W., et al. </a:t>
            </a:r>
            <a:r>
              <a:rPr lang="fr-FR" sz="1600" dirty="0" err="1"/>
              <a:t>Efficacy</a:t>
            </a:r>
            <a:r>
              <a:rPr lang="fr-FR" sz="1600" dirty="0"/>
              <a:t> and </a:t>
            </a:r>
            <a:r>
              <a:rPr lang="fr-FR" sz="1600" dirty="0" err="1"/>
              <a:t>safety</a:t>
            </a:r>
            <a:r>
              <a:rPr lang="fr-FR" sz="1600" dirty="0"/>
              <a:t> of </a:t>
            </a:r>
            <a:r>
              <a:rPr lang="fr-FR" sz="1600" dirty="0" err="1"/>
              <a:t>onabotulinumtoxinA</a:t>
            </a:r>
            <a:r>
              <a:rPr lang="fr-FR" sz="1600" dirty="0"/>
              <a:t> in patients </a:t>
            </a:r>
            <a:r>
              <a:rPr lang="fr-FR" sz="1600" dirty="0" err="1"/>
              <a:t>with</a:t>
            </a:r>
            <a:r>
              <a:rPr lang="fr-FR" sz="1600" dirty="0"/>
              <a:t> </a:t>
            </a:r>
            <a:r>
              <a:rPr lang="fr-FR" sz="1600" dirty="0" err="1"/>
              <a:t>urinary</a:t>
            </a:r>
            <a:r>
              <a:rPr lang="fr-FR" sz="1600" dirty="0"/>
              <a:t> incontinence due to </a:t>
            </a:r>
            <a:r>
              <a:rPr lang="fr-FR" sz="1600" dirty="0" err="1"/>
              <a:t>neurogenic</a:t>
            </a:r>
            <a:r>
              <a:rPr lang="fr-FR" sz="1600" dirty="0"/>
              <a:t> </a:t>
            </a:r>
            <a:r>
              <a:rPr lang="fr-FR" sz="1600" dirty="0" err="1"/>
              <a:t>detrusor</a:t>
            </a:r>
            <a:r>
              <a:rPr lang="fr-FR" sz="1600" dirty="0"/>
              <a:t> </a:t>
            </a:r>
            <a:r>
              <a:rPr lang="fr-FR" sz="1600" dirty="0" err="1"/>
              <a:t>overactivity</a:t>
            </a:r>
            <a:r>
              <a:rPr lang="fr-FR" sz="1600" dirty="0"/>
              <a:t>: a </a:t>
            </a:r>
            <a:r>
              <a:rPr lang="fr-FR" sz="1600" dirty="0" err="1"/>
              <a:t>randomised</a:t>
            </a:r>
            <a:r>
              <a:rPr lang="fr-FR" sz="1600" dirty="0"/>
              <a:t>, double-</a:t>
            </a:r>
            <a:r>
              <a:rPr lang="fr-FR" sz="1600" dirty="0" err="1"/>
              <a:t>blind</a:t>
            </a:r>
            <a:r>
              <a:rPr lang="fr-FR" sz="1600" dirty="0"/>
              <a:t>, placebo-</a:t>
            </a:r>
            <a:r>
              <a:rPr lang="fr-FR" sz="1600" dirty="0" err="1"/>
              <a:t>controlled</a:t>
            </a:r>
            <a:r>
              <a:rPr lang="fr-FR" sz="1600" dirty="0"/>
              <a:t> trial. </a:t>
            </a:r>
            <a:r>
              <a:rPr lang="fr-FR" sz="1600" dirty="0" err="1"/>
              <a:t>Eur</a:t>
            </a:r>
            <a:r>
              <a:rPr lang="fr-FR" sz="1600" dirty="0"/>
              <a:t> </a:t>
            </a:r>
            <a:r>
              <a:rPr lang="fr-FR" sz="1600" dirty="0" err="1"/>
              <a:t>Urol</a:t>
            </a:r>
            <a:r>
              <a:rPr lang="fr-FR" sz="1600" dirty="0"/>
              <a:t> 2011;60:742-750</a:t>
            </a:r>
            <a:r>
              <a:rPr lang="fr-FR" sz="1600" dirty="0" smtClean="0"/>
              <a:t>.</a:t>
            </a:r>
          </a:p>
          <a:p>
            <a:endParaRPr lang="fr-FR" sz="1600" dirty="0"/>
          </a:p>
          <a:p>
            <a:r>
              <a:rPr lang="fr-FR" sz="1600" dirty="0" smtClean="0"/>
              <a:t>Ginsberg </a:t>
            </a:r>
            <a:r>
              <a:rPr lang="fr-FR" sz="1600" dirty="0"/>
              <a:t>D., Gousse A., </a:t>
            </a:r>
            <a:r>
              <a:rPr lang="fr-FR" sz="1600" dirty="0" err="1"/>
              <a:t>Keppenne</a:t>
            </a:r>
            <a:r>
              <a:rPr lang="fr-FR" sz="1600" dirty="0"/>
              <a:t> V., Sievert K.D., Thompson C., </a:t>
            </a:r>
            <a:r>
              <a:rPr lang="fr-FR" sz="1600" dirty="0" err="1"/>
              <a:t>Lam</a:t>
            </a:r>
            <a:r>
              <a:rPr lang="fr-FR" sz="1600" dirty="0"/>
              <a:t> W., et al. Phase 3 </a:t>
            </a:r>
            <a:r>
              <a:rPr lang="fr-FR" sz="1600" dirty="0" err="1"/>
              <a:t>efficacy</a:t>
            </a:r>
            <a:r>
              <a:rPr lang="fr-FR" sz="1600" dirty="0"/>
              <a:t> and </a:t>
            </a:r>
            <a:r>
              <a:rPr lang="fr-FR" sz="1600" dirty="0" err="1"/>
              <a:t>tolerability</a:t>
            </a:r>
            <a:r>
              <a:rPr lang="fr-FR" sz="1600" dirty="0"/>
              <a:t> </a:t>
            </a:r>
            <a:r>
              <a:rPr lang="fr-FR" sz="1600" dirty="0" err="1"/>
              <a:t>study</a:t>
            </a:r>
            <a:r>
              <a:rPr lang="fr-FR" sz="1600" dirty="0"/>
              <a:t> of </a:t>
            </a:r>
            <a:r>
              <a:rPr lang="fr-FR" sz="1600" dirty="0" err="1"/>
              <a:t>onabotulinumtoxinA</a:t>
            </a:r>
            <a:r>
              <a:rPr lang="fr-FR" sz="1600" dirty="0"/>
              <a:t> for </a:t>
            </a:r>
            <a:r>
              <a:rPr lang="fr-FR" sz="1600" dirty="0" err="1"/>
              <a:t>urinary</a:t>
            </a:r>
            <a:r>
              <a:rPr lang="fr-FR" sz="1600" dirty="0"/>
              <a:t> incontinence </a:t>
            </a:r>
            <a:r>
              <a:rPr lang="fr-FR" sz="1600" dirty="0" err="1"/>
              <a:t>from</a:t>
            </a:r>
            <a:r>
              <a:rPr lang="fr-FR" sz="1600" dirty="0"/>
              <a:t> </a:t>
            </a:r>
            <a:r>
              <a:rPr lang="fr-FR" sz="1600" dirty="0" err="1"/>
              <a:t>neurogenic</a:t>
            </a:r>
            <a:r>
              <a:rPr lang="fr-FR" sz="1600" dirty="0"/>
              <a:t> </a:t>
            </a:r>
            <a:r>
              <a:rPr lang="fr-FR" sz="1600" dirty="0" err="1"/>
              <a:t>detrusor</a:t>
            </a:r>
            <a:r>
              <a:rPr lang="fr-FR" sz="1600" dirty="0"/>
              <a:t> </a:t>
            </a:r>
            <a:r>
              <a:rPr lang="fr-FR" sz="1600" dirty="0" err="1"/>
              <a:t>overactivity</a:t>
            </a:r>
            <a:r>
              <a:rPr lang="fr-FR" sz="1600" dirty="0"/>
              <a:t>. J </a:t>
            </a:r>
            <a:r>
              <a:rPr lang="fr-FR" sz="1600" dirty="0" err="1"/>
              <a:t>Urol</a:t>
            </a:r>
            <a:r>
              <a:rPr lang="fr-FR" sz="1600" dirty="0"/>
              <a:t> 2012;187:2131-2139.</a:t>
            </a:r>
            <a:endParaRPr lang="fr-FR" sz="1600" b="1" dirty="0" smtClean="0"/>
          </a:p>
          <a:p>
            <a:endParaRPr lang="fr-FR" sz="1600" b="1" dirty="0"/>
          </a:p>
          <a:p>
            <a:endParaRPr lang="fr-FR" sz="1600" b="1" dirty="0" smtClean="0"/>
          </a:p>
          <a:p>
            <a:r>
              <a:rPr lang="fr-FR" sz="1600" b="1" dirty="0" smtClean="0"/>
              <a:t>En attente d’AMM en dehors de cette indication</a:t>
            </a:r>
          </a:p>
          <a:p>
            <a:endParaRPr lang="fr-FR" sz="1600" b="1" dirty="0"/>
          </a:p>
          <a:p>
            <a:r>
              <a:rPr lang="fr-FR" sz="1600" b="1" dirty="0"/>
              <a:t>Réduction significative des épisodes d’incontinence urinaire et amélioration de la qualité de vie des patients traités par </a:t>
            </a:r>
            <a:r>
              <a:rPr lang="fr-FR" sz="1600" b="1" dirty="0" err="1"/>
              <a:t>onabotulinum</a:t>
            </a:r>
            <a:r>
              <a:rPr lang="fr-FR" sz="1600" b="1" dirty="0"/>
              <a:t> toxine A : analyse groupée de deux études contre placebo de phase </a:t>
            </a:r>
            <a:r>
              <a:rPr lang="fr-FR" sz="1600" b="1" dirty="0" smtClean="0"/>
              <a:t>3  </a:t>
            </a:r>
            <a:r>
              <a:rPr lang="fr-FR" sz="1600" b="1" dirty="0"/>
              <a:t>E. Chartier-</a:t>
            </a:r>
            <a:r>
              <a:rPr lang="fr-FR" sz="1600" b="1" dirty="0" smtClean="0"/>
              <a:t>Kastler   </a:t>
            </a:r>
            <a:r>
              <a:rPr lang="da-DK" sz="1600" b="1" dirty="0" err="1" smtClean="0"/>
              <a:t>Prog</a:t>
            </a:r>
            <a:r>
              <a:rPr lang="da-DK" sz="1600" b="1" dirty="0" smtClean="0"/>
              <a:t> </a:t>
            </a:r>
            <a:r>
              <a:rPr lang="da-DK" sz="1600" b="1" dirty="0" err="1"/>
              <a:t>Urol</a:t>
            </a:r>
            <a:r>
              <a:rPr lang="da-DK" sz="1600" b="1" dirty="0"/>
              <a:t>, 2013, 23, 13, </a:t>
            </a:r>
            <a:r>
              <a:rPr lang="da-DK" sz="1600" b="1" dirty="0" smtClean="0"/>
              <a:t>1110</a:t>
            </a:r>
            <a:endParaRPr lang="fr-FR" sz="1600" b="1" dirty="0" smtClean="0"/>
          </a:p>
          <a:p>
            <a:endParaRPr lang="fr-FR" sz="1600" b="1" dirty="0"/>
          </a:p>
          <a:p>
            <a:r>
              <a:rPr lang="fr-FR" sz="1600" b="1" dirty="0" smtClean="0"/>
              <a:t>Mais déjà des recommandations</a:t>
            </a:r>
          </a:p>
          <a:p>
            <a:endParaRPr lang="fr-FR" sz="1600" b="1" dirty="0"/>
          </a:p>
          <a:p>
            <a:r>
              <a:rPr lang="fr-FR" sz="1600" b="1" dirty="0" smtClean="0"/>
              <a:t>Recommandations </a:t>
            </a:r>
            <a:r>
              <a:rPr lang="fr-FR" sz="1600" b="1" dirty="0"/>
              <a:t>pour l’utilisation de la toxine botulinique de type A (</a:t>
            </a:r>
            <a:r>
              <a:rPr lang="fr-FR" sz="1600" b="1" dirty="0" err="1"/>
              <a:t>Botox</a:t>
            </a:r>
            <a:r>
              <a:rPr lang="fr-FR" sz="1600" b="1" baseline="30000" dirty="0"/>
              <a:t>®</a:t>
            </a:r>
            <a:r>
              <a:rPr lang="fr-FR" sz="1600" b="1" dirty="0"/>
              <a:t>) dans l’hyperactivité vésicale réfractaire </a:t>
            </a:r>
            <a:r>
              <a:rPr lang="fr-FR" sz="1600" b="1" dirty="0" smtClean="0"/>
              <a:t>idiopathique</a:t>
            </a:r>
            <a:endParaRPr lang="fr-FR" sz="1600" dirty="0"/>
          </a:p>
          <a:p>
            <a:r>
              <a:rPr lang="fr-FR" sz="1600" b="1" dirty="0"/>
              <a:t>J.-F. </a:t>
            </a:r>
            <a:r>
              <a:rPr lang="fr-FR" sz="1600" b="1" dirty="0" err="1" smtClean="0"/>
              <a:t>Hermieu</a:t>
            </a:r>
            <a:r>
              <a:rPr lang="fr-FR" sz="1600" b="1" dirty="0" smtClean="0"/>
              <a:t> </a:t>
            </a:r>
            <a:r>
              <a:rPr lang="da-DK" sz="1600" b="1" dirty="0" err="1"/>
              <a:t>Prog</a:t>
            </a:r>
            <a:r>
              <a:rPr lang="da-DK" sz="1600" b="1" dirty="0"/>
              <a:t> </a:t>
            </a:r>
            <a:r>
              <a:rPr lang="da-DK" sz="1600" b="1" dirty="0" err="1"/>
              <a:t>Urol</a:t>
            </a:r>
            <a:r>
              <a:rPr lang="da-DK" sz="1600" b="1" dirty="0"/>
              <a:t>, 2013, 23, 17, 1457-1463</a:t>
            </a:r>
            <a:endParaRPr lang="fr-FR" sz="1600" dirty="0"/>
          </a:p>
        </p:txBody>
      </p:sp>
      <p:sp>
        <p:nvSpPr>
          <p:cNvPr id="3" name="Titre 1"/>
          <p:cNvSpPr txBox="1">
            <a:spLocks/>
          </p:cNvSpPr>
          <p:nvPr/>
        </p:nvSpPr>
        <p:spPr>
          <a:xfrm>
            <a:off x="457200" y="274638"/>
            <a:ext cx="8229600" cy="114300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fr-FR" smtClean="0"/>
              <a:t>Des résultats éprouvés</a:t>
            </a:r>
            <a:endParaRPr lang="fr-FR" dirty="0"/>
          </a:p>
        </p:txBody>
      </p:sp>
    </p:spTree>
    <p:extLst>
      <p:ext uri="{BB962C8B-B14F-4D97-AF65-F5344CB8AC3E}">
        <p14:creationId xmlns:p14="http://schemas.microsoft.com/office/powerpoint/2010/main" val="76903193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L’urgenturie de l’homme</a:t>
            </a:r>
            <a:endParaRPr lang="fr-FR" dirty="0"/>
          </a:p>
        </p:txBody>
      </p:sp>
      <p:sp>
        <p:nvSpPr>
          <p:cNvPr id="3" name="Sous-titre 2"/>
          <p:cNvSpPr>
            <a:spLocks noGrp="1"/>
          </p:cNvSpPr>
          <p:nvPr>
            <p:ph type="subTitle" idx="1"/>
          </p:nvPr>
        </p:nvSpPr>
        <p:spPr/>
        <p:txBody>
          <a:bodyPr/>
          <a:lstStyle/>
          <a:p>
            <a:r>
              <a:rPr lang="fr-FR" dirty="0" smtClean="0"/>
              <a:t>Pr Aurélien DESCAZEAUD</a:t>
            </a:r>
          </a:p>
          <a:p>
            <a:r>
              <a:rPr lang="fr-FR" dirty="0" smtClean="0"/>
              <a:t>20 mars 2014</a:t>
            </a:r>
            <a:endParaRPr lang="fr-FR" dirty="0"/>
          </a:p>
        </p:txBody>
      </p:sp>
    </p:spTree>
    <p:extLst>
      <p:ext uri="{BB962C8B-B14F-4D97-AF65-F5344CB8AC3E}">
        <p14:creationId xmlns:p14="http://schemas.microsoft.com/office/powerpoint/2010/main" val="29018379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Cas 1</a:t>
            </a:r>
            <a:endParaRPr lang="fr-FR" dirty="0"/>
          </a:p>
        </p:txBody>
      </p:sp>
      <p:sp>
        <p:nvSpPr>
          <p:cNvPr id="3" name="Espace réservé du contenu 2"/>
          <p:cNvSpPr>
            <a:spLocks noGrp="1"/>
          </p:cNvSpPr>
          <p:nvPr>
            <p:ph idx="1"/>
          </p:nvPr>
        </p:nvSpPr>
        <p:spPr/>
        <p:txBody>
          <a:bodyPr/>
          <a:lstStyle/>
          <a:p>
            <a:r>
              <a:rPr lang="fr-FR" sz="2800" dirty="0" smtClean="0"/>
              <a:t>Monsieur D., 72 ans, se plaint d’</a:t>
            </a:r>
            <a:r>
              <a:rPr lang="fr-FR" sz="2800" dirty="0" err="1" smtClean="0"/>
              <a:t>urgenturies</a:t>
            </a:r>
            <a:r>
              <a:rPr lang="fr-FR" sz="2800" dirty="0" smtClean="0"/>
              <a:t> depuis 2 ans. Très gêné dès qu’il quitte son domicile. </a:t>
            </a:r>
          </a:p>
          <a:p>
            <a:r>
              <a:rPr lang="fr-FR" sz="2800" dirty="0" smtClean="0"/>
              <a:t>A l’interrogatoire, se plaint aussi d’envies fréquentes.</a:t>
            </a:r>
          </a:p>
          <a:p>
            <a:r>
              <a:rPr lang="fr-FR" sz="2800" dirty="0" smtClean="0"/>
              <a:t>Il urine avec un jet très faible (débit max à 6ml/s).</a:t>
            </a:r>
          </a:p>
          <a:p>
            <a:r>
              <a:rPr lang="fr-FR" sz="2800" dirty="0" smtClean="0"/>
              <a:t>Echographie: vidange incomplète de la vessie et prostate hypertrophiée</a:t>
            </a:r>
          </a:p>
          <a:p>
            <a:r>
              <a:rPr lang="fr-FR" sz="2800" dirty="0" smtClean="0"/>
              <a:t>Décision de traitement alpha bloquant à </a:t>
            </a:r>
            <a:r>
              <a:rPr lang="fr-FR" sz="2800" dirty="0"/>
              <a:t>v</a:t>
            </a:r>
            <a:r>
              <a:rPr lang="fr-FR" sz="2800" dirty="0" smtClean="0"/>
              <a:t>isée prostatique</a:t>
            </a:r>
            <a:endParaRPr lang="fr-FR" sz="2800" dirty="0"/>
          </a:p>
        </p:txBody>
      </p:sp>
    </p:spTree>
    <p:extLst>
      <p:ext uri="{BB962C8B-B14F-4D97-AF65-F5344CB8AC3E}">
        <p14:creationId xmlns:p14="http://schemas.microsoft.com/office/powerpoint/2010/main" val="239159617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Cas 2</a:t>
            </a:r>
            <a:endParaRPr lang="fr-FR" dirty="0"/>
          </a:p>
        </p:txBody>
      </p:sp>
      <p:sp>
        <p:nvSpPr>
          <p:cNvPr id="3" name="Espace réservé du contenu 2"/>
          <p:cNvSpPr>
            <a:spLocks noGrp="1"/>
          </p:cNvSpPr>
          <p:nvPr>
            <p:ph idx="1"/>
          </p:nvPr>
        </p:nvSpPr>
        <p:spPr/>
        <p:txBody>
          <a:bodyPr/>
          <a:lstStyle/>
          <a:p>
            <a:r>
              <a:rPr lang="fr-FR" dirty="0" smtClean="0"/>
              <a:t>Monsieur </a:t>
            </a:r>
            <a:r>
              <a:rPr lang="fr-FR" dirty="0" err="1" smtClean="0"/>
              <a:t>T</a:t>
            </a:r>
            <a:r>
              <a:rPr lang="fr-FR" dirty="0" smtClean="0"/>
              <a:t>, 56 ans fumeur, se plaint d’</a:t>
            </a:r>
            <a:r>
              <a:rPr lang="fr-FR" dirty="0" err="1" smtClean="0"/>
              <a:t>urgenturies</a:t>
            </a:r>
            <a:r>
              <a:rPr lang="fr-FR" dirty="0" smtClean="0"/>
              <a:t> depuis quelques mois. Il a une activité professionnelle très intense et pense qu’il s’agit d’une conséquence de son stress.</a:t>
            </a:r>
          </a:p>
          <a:p>
            <a:r>
              <a:rPr lang="fr-FR" dirty="0" smtClean="0"/>
              <a:t>Il finit </a:t>
            </a:r>
            <a:r>
              <a:rPr lang="fr-FR" dirty="0" smtClean="0"/>
              <a:t>par consulter un urologue.</a:t>
            </a:r>
          </a:p>
          <a:p>
            <a:r>
              <a:rPr lang="fr-FR" dirty="0" smtClean="0"/>
              <a:t>L’examen d’urine montre la présence de sang.</a:t>
            </a:r>
          </a:p>
          <a:p>
            <a:r>
              <a:rPr lang="fr-FR" dirty="0" smtClean="0"/>
              <a:t>Une cystoscopie est réalisée en consultation: il existe une tumeur de vessie.</a:t>
            </a:r>
            <a:endParaRPr lang="fr-FR" dirty="0"/>
          </a:p>
        </p:txBody>
      </p:sp>
    </p:spTree>
    <p:extLst>
      <p:ext uri="{BB962C8B-B14F-4D97-AF65-F5344CB8AC3E}">
        <p14:creationId xmlns:p14="http://schemas.microsoft.com/office/powerpoint/2010/main" val="3074700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L’urgenturie de l’homme</a:t>
            </a:r>
            <a:endParaRPr lang="fr-FR" dirty="0"/>
          </a:p>
        </p:txBody>
      </p:sp>
      <p:sp>
        <p:nvSpPr>
          <p:cNvPr id="3" name="Espace réservé du contenu 2"/>
          <p:cNvSpPr>
            <a:spLocks noGrp="1"/>
          </p:cNvSpPr>
          <p:nvPr>
            <p:ph idx="1"/>
          </p:nvPr>
        </p:nvSpPr>
        <p:spPr/>
        <p:txBody>
          <a:bodyPr/>
          <a:lstStyle/>
          <a:p>
            <a:r>
              <a:rPr lang="fr-FR" b="1" u="sng" dirty="0" smtClean="0"/>
              <a:t>Définition</a:t>
            </a:r>
            <a:r>
              <a:rPr lang="fr-FR" dirty="0" smtClean="0"/>
              <a:t>: </a:t>
            </a:r>
            <a:r>
              <a:rPr lang="fr-FR" i="1" dirty="0" smtClean="0"/>
              <a:t>sensation urgente, anormale, soudaine et le plus souvent irrépressible d’uriner.</a:t>
            </a:r>
          </a:p>
          <a:p>
            <a:r>
              <a:rPr lang="fr-FR" b="1" u="sng" dirty="0" smtClean="0"/>
              <a:t>Prévalence: </a:t>
            </a:r>
            <a:r>
              <a:rPr lang="fr-FR" dirty="0" smtClean="0"/>
              <a:t>&gt;50% de la population masculine (</a:t>
            </a:r>
            <a:r>
              <a:rPr lang="fr-FR" i="1" dirty="0" smtClean="0"/>
              <a:t>enquête FINNO:  54,2% des hommes avaient un degré d’urgenturie, et 10% avaient une incontinence par urgenturie -</a:t>
            </a:r>
            <a:r>
              <a:rPr lang="fr-FR" i="1" dirty="0" err="1" smtClean="0"/>
              <a:t>Eur</a:t>
            </a:r>
            <a:r>
              <a:rPr lang="fr-FR" i="1" dirty="0" smtClean="0"/>
              <a:t> </a:t>
            </a:r>
            <a:r>
              <a:rPr lang="fr-FR" i="1" dirty="0" err="1"/>
              <a:t>Urol</a:t>
            </a:r>
            <a:r>
              <a:rPr lang="fr-FR" i="1" dirty="0"/>
              <a:t> </a:t>
            </a:r>
            <a:r>
              <a:rPr lang="fr-FR" i="1" dirty="0" smtClean="0"/>
              <a:t>2011</a:t>
            </a:r>
            <a:r>
              <a:rPr lang="fr-FR" dirty="0" smtClean="0"/>
              <a:t>).</a:t>
            </a:r>
          </a:p>
          <a:p>
            <a:r>
              <a:rPr lang="fr-FR" b="1" u="sng" dirty="0" smtClean="0"/>
              <a:t>Retentissement</a:t>
            </a:r>
            <a:r>
              <a:rPr lang="fr-FR" dirty="0" smtClean="0"/>
              <a:t> sur la qualité de vie +++</a:t>
            </a:r>
            <a:endParaRPr lang="fr-FR" dirty="0"/>
          </a:p>
        </p:txBody>
      </p:sp>
    </p:spTree>
    <p:extLst>
      <p:ext uri="{BB962C8B-B14F-4D97-AF65-F5344CB8AC3E}">
        <p14:creationId xmlns:p14="http://schemas.microsoft.com/office/powerpoint/2010/main" val="2546450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33547"/>
          </a:xfrm>
        </p:spPr>
        <p:txBody>
          <a:bodyPr/>
          <a:lstStyle/>
          <a:p>
            <a:r>
              <a:rPr lang="fr-FR" dirty="0" smtClean="0"/>
              <a:t>Causes d’urgenturie chez l’homme</a:t>
            </a:r>
            <a:endParaRPr lang="fr-FR" dirty="0"/>
          </a:p>
        </p:txBody>
      </p:sp>
      <p:sp>
        <p:nvSpPr>
          <p:cNvPr id="3" name="Espace réservé du contenu 2"/>
          <p:cNvSpPr>
            <a:spLocks noGrp="1"/>
          </p:cNvSpPr>
          <p:nvPr>
            <p:ph idx="1"/>
          </p:nvPr>
        </p:nvSpPr>
        <p:spPr>
          <a:xfrm>
            <a:off x="457200" y="1363082"/>
            <a:ext cx="8479642" cy="5343896"/>
          </a:xfrm>
        </p:spPr>
        <p:txBody>
          <a:bodyPr/>
          <a:lstStyle/>
          <a:p>
            <a:r>
              <a:rPr lang="fr-FR" dirty="0" smtClean="0"/>
              <a:t>1 cause spécifique de l’homme: </a:t>
            </a:r>
            <a:r>
              <a:rPr lang="fr-FR" b="1" u="sng" dirty="0" smtClean="0"/>
              <a:t>l’HBP </a:t>
            </a:r>
          </a:p>
          <a:p>
            <a:pPr lvl="1"/>
            <a:r>
              <a:rPr lang="fr-FR" sz="2400" dirty="0" smtClean="0"/>
              <a:t>fréquent</a:t>
            </a:r>
          </a:p>
          <a:p>
            <a:pPr lvl="1"/>
            <a:r>
              <a:rPr lang="fr-FR" sz="2400" dirty="0" smtClean="0"/>
              <a:t>par obstruction sous-vésicale</a:t>
            </a:r>
          </a:p>
          <a:p>
            <a:pPr lvl="1"/>
            <a:r>
              <a:rPr lang="fr-FR" sz="2400" dirty="0" smtClean="0"/>
              <a:t>Association à une augmentation du volume de la prostate et une dysurie en général.</a:t>
            </a:r>
          </a:p>
          <a:p>
            <a:pPr marL="457200" lvl="1" indent="0">
              <a:buNone/>
            </a:pPr>
            <a:endParaRPr lang="fr-FR" sz="2400" dirty="0" smtClean="0"/>
          </a:p>
          <a:p>
            <a:r>
              <a:rPr lang="fr-FR" dirty="0" smtClean="0"/>
              <a:t>Le autres causes :</a:t>
            </a:r>
          </a:p>
          <a:p>
            <a:pPr lvl="1"/>
            <a:r>
              <a:rPr lang="fr-FR" sz="2400" dirty="0" smtClean="0"/>
              <a:t>Idiopathique</a:t>
            </a:r>
          </a:p>
          <a:p>
            <a:pPr lvl="1"/>
            <a:r>
              <a:rPr lang="fr-FR" sz="2400" dirty="0" smtClean="0"/>
              <a:t>Neurologique</a:t>
            </a:r>
          </a:p>
          <a:p>
            <a:pPr lvl="1"/>
            <a:r>
              <a:rPr lang="fr-FR" sz="2400" dirty="0"/>
              <a:t>V</a:t>
            </a:r>
            <a:r>
              <a:rPr lang="fr-FR" sz="2400" dirty="0" smtClean="0"/>
              <a:t>ésicale: </a:t>
            </a:r>
            <a:r>
              <a:rPr lang="fr-FR" sz="2400" i="1" dirty="0" smtClean="0"/>
              <a:t>infection, tumeur, calcul, cystite </a:t>
            </a:r>
            <a:r>
              <a:rPr lang="fr-FR" sz="2400" i="1" dirty="0" err="1" smtClean="0"/>
              <a:t>radique</a:t>
            </a:r>
            <a:r>
              <a:rPr lang="fr-FR" sz="2400" i="1" dirty="0" smtClean="0"/>
              <a:t>, cystite interstitielle…</a:t>
            </a:r>
          </a:p>
          <a:p>
            <a:pPr lvl="1"/>
            <a:r>
              <a:rPr lang="fr-FR" sz="2400" dirty="0" smtClean="0"/>
              <a:t>Vieillissement de l’appareil urinaire</a:t>
            </a:r>
            <a:endParaRPr lang="fr-FR" sz="2400" dirty="0"/>
          </a:p>
        </p:txBody>
      </p:sp>
    </p:spTree>
    <p:extLst>
      <p:ext uri="{BB962C8B-B14F-4D97-AF65-F5344CB8AC3E}">
        <p14:creationId xmlns:p14="http://schemas.microsoft.com/office/powerpoint/2010/main" val="18983623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Explorations de l’urgenturie de l’homme</a:t>
            </a:r>
            <a:endParaRPr lang="fr-FR" dirty="0"/>
          </a:p>
        </p:txBody>
      </p:sp>
      <p:sp>
        <p:nvSpPr>
          <p:cNvPr id="3" name="Espace réservé du contenu 2"/>
          <p:cNvSpPr>
            <a:spLocks noGrp="1"/>
          </p:cNvSpPr>
          <p:nvPr>
            <p:ph idx="1"/>
          </p:nvPr>
        </p:nvSpPr>
        <p:spPr/>
        <p:txBody>
          <a:bodyPr/>
          <a:lstStyle/>
          <a:p>
            <a:r>
              <a:rPr lang="fr-FR" dirty="0" smtClean="0"/>
              <a:t>Examen clinique avec toucher rectal</a:t>
            </a:r>
          </a:p>
          <a:p>
            <a:r>
              <a:rPr lang="fr-FR" dirty="0" smtClean="0"/>
              <a:t>Catalogue mictionnel</a:t>
            </a:r>
          </a:p>
          <a:p>
            <a:r>
              <a:rPr lang="fr-FR" dirty="0" smtClean="0"/>
              <a:t>Questionnaires (IPSS, USP)</a:t>
            </a:r>
          </a:p>
          <a:p>
            <a:r>
              <a:rPr lang="fr-FR" dirty="0" smtClean="0"/>
              <a:t>ECBU</a:t>
            </a:r>
          </a:p>
          <a:p>
            <a:r>
              <a:rPr lang="fr-FR" dirty="0" err="1" smtClean="0"/>
              <a:t>Débitmétrie</a:t>
            </a:r>
            <a:endParaRPr lang="fr-FR" dirty="0" smtClean="0"/>
          </a:p>
          <a:p>
            <a:r>
              <a:rPr lang="fr-FR" dirty="0" smtClean="0"/>
              <a:t>Résidu post mictionnel</a:t>
            </a:r>
          </a:p>
          <a:p>
            <a:r>
              <a:rPr lang="fr-FR" dirty="0" smtClean="0"/>
              <a:t>En seconde intention: </a:t>
            </a:r>
            <a:r>
              <a:rPr lang="fr-FR" dirty="0" err="1" smtClean="0"/>
              <a:t>urétro</a:t>
            </a:r>
            <a:r>
              <a:rPr lang="fr-FR" dirty="0" smtClean="0"/>
              <a:t>-cystoscopie, bilan urodynamique, </a:t>
            </a:r>
            <a:r>
              <a:rPr lang="fr-FR" dirty="0" err="1" smtClean="0"/>
              <a:t>cyto-pathologie</a:t>
            </a:r>
            <a:endParaRPr lang="fr-FR" dirty="0"/>
          </a:p>
        </p:txBody>
      </p:sp>
    </p:spTree>
    <p:extLst>
      <p:ext uri="{BB962C8B-B14F-4D97-AF65-F5344CB8AC3E}">
        <p14:creationId xmlns:p14="http://schemas.microsoft.com/office/powerpoint/2010/main" val="9746991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Traitement de l’urgenturie de l’homme</a:t>
            </a:r>
            <a:endParaRPr lang="fr-FR" dirty="0"/>
          </a:p>
        </p:txBody>
      </p:sp>
      <p:sp>
        <p:nvSpPr>
          <p:cNvPr id="3" name="Espace réservé du contenu 2"/>
          <p:cNvSpPr>
            <a:spLocks noGrp="1"/>
          </p:cNvSpPr>
          <p:nvPr>
            <p:ph idx="1"/>
          </p:nvPr>
        </p:nvSpPr>
        <p:spPr/>
        <p:txBody>
          <a:bodyPr/>
          <a:lstStyle/>
          <a:p>
            <a:r>
              <a:rPr lang="fr-FR" dirty="0" smtClean="0"/>
              <a:t>Si la cause est à priori une HBP: </a:t>
            </a:r>
          </a:p>
          <a:p>
            <a:pPr marL="0" indent="0">
              <a:buNone/>
            </a:pPr>
            <a:r>
              <a:rPr lang="fr-FR" dirty="0" smtClean="0">
                <a:latin typeface="Wingdings"/>
                <a:ea typeface="Wingdings"/>
                <a:cs typeface="Wingdings"/>
                <a:sym typeface="Wingdings"/>
              </a:rPr>
              <a:t></a:t>
            </a:r>
            <a:r>
              <a:rPr lang="fr-FR" dirty="0" smtClean="0"/>
              <a:t>Traitement standard de l’HBP</a:t>
            </a:r>
          </a:p>
          <a:p>
            <a:pPr lvl="1"/>
            <a:r>
              <a:rPr lang="fr-FR" dirty="0" smtClean="0"/>
              <a:t>alpha bloquant en première intention</a:t>
            </a:r>
          </a:p>
          <a:p>
            <a:pPr lvl="1"/>
            <a:r>
              <a:rPr lang="fr-FR" dirty="0" smtClean="0"/>
              <a:t>Autres </a:t>
            </a:r>
            <a:r>
              <a:rPr lang="fr-FR" dirty="0" smtClean="0"/>
              <a:t>traitements </a:t>
            </a:r>
            <a:r>
              <a:rPr lang="fr-FR" dirty="0" smtClean="0"/>
              <a:t>de l’HBP: I5AR, phytothérapie, IPDE5</a:t>
            </a:r>
          </a:p>
          <a:p>
            <a:pPr lvl="1"/>
            <a:r>
              <a:rPr lang="fr-FR" dirty="0" smtClean="0"/>
              <a:t>Association alpha bloquant + anticholinergique en surveillant débit et résidu (risque de majoration de la dysurie)</a:t>
            </a:r>
          </a:p>
          <a:p>
            <a:pPr lvl="1"/>
            <a:r>
              <a:rPr lang="fr-FR" dirty="0" smtClean="0"/>
              <a:t>Désobstruction chirurgicale en cas d’échec </a:t>
            </a:r>
            <a:r>
              <a:rPr lang="fr-FR" dirty="0" smtClean="0"/>
              <a:t>du traitement médical</a:t>
            </a:r>
            <a:endParaRPr lang="fr-FR" dirty="0" smtClean="0"/>
          </a:p>
          <a:p>
            <a:pPr marL="0" indent="0">
              <a:buNone/>
            </a:pPr>
            <a:endParaRPr lang="fr-FR" dirty="0"/>
          </a:p>
        </p:txBody>
      </p:sp>
    </p:spTree>
    <p:extLst>
      <p:ext uri="{BB962C8B-B14F-4D97-AF65-F5344CB8AC3E}">
        <p14:creationId xmlns:p14="http://schemas.microsoft.com/office/powerpoint/2010/main" val="10540060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Traitement de l’urgenturie</a:t>
            </a:r>
            <a:endParaRPr lang="fr-FR" dirty="0"/>
          </a:p>
        </p:txBody>
      </p:sp>
      <p:sp>
        <p:nvSpPr>
          <p:cNvPr id="3" name="Espace réservé du contenu 2"/>
          <p:cNvSpPr>
            <a:spLocks noGrp="1"/>
          </p:cNvSpPr>
          <p:nvPr>
            <p:ph idx="1"/>
          </p:nvPr>
        </p:nvSpPr>
        <p:spPr>
          <a:xfrm>
            <a:off x="573073" y="1579935"/>
            <a:ext cx="7992046" cy="4363666"/>
          </a:xfrm>
        </p:spPr>
        <p:txBody>
          <a:bodyPr/>
          <a:lstStyle/>
          <a:p>
            <a:pPr marL="0" indent="0">
              <a:buNone/>
            </a:pPr>
            <a:endParaRPr lang="fr-FR" dirty="0"/>
          </a:p>
          <a:p>
            <a:r>
              <a:rPr lang="fr-FR" dirty="0" smtClean="0"/>
              <a:t>Si la cause n’est pas prostatique</a:t>
            </a:r>
            <a:r>
              <a:rPr lang="fr-FR" dirty="0" smtClean="0"/>
              <a:t>:</a:t>
            </a:r>
          </a:p>
          <a:p>
            <a:pPr marL="0" indent="0">
              <a:buNone/>
            </a:pPr>
            <a:r>
              <a:rPr lang="fr-FR" dirty="0" smtClean="0">
                <a:latin typeface="Wingdings"/>
                <a:ea typeface="Wingdings"/>
                <a:cs typeface="Wingdings"/>
                <a:sym typeface="Wingdings"/>
              </a:rPr>
              <a:t> </a:t>
            </a:r>
            <a:r>
              <a:rPr lang="fr-FR" dirty="0" smtClean="0"/>
              <a:t>Traitements </a:t>
            </a:r>
            <a:r>
              <a:rPr lang="fr-FR" dirty="0" smtClean="0"/>
              <a:t>standards de l’hyperactivité </a:t>
            </a:r>
            <a:r>
              <a:rPr lang="fr-FR" dirty="0" smtClean="0"/>
              <a:t>vésicale :</a:t>
            </a:r>
            <a:endParaRPr lang="fr-FR" dirty="0" smtClean="0"/>
          </a:p>
          <a:p>
            <a:pPr lvl="1">
              <a:buFont typeface="Arial"/>
              <a:buChar char="•"/>
            </a:pPr>
            <a:r>
              <a:rPr lang="fr-FR" dirty="0" smtClean="0"/>
              <a:t>Anticholinergiques (en surveillent Débit et résidu)</a:t>
            </a:r>
          </a:p>
          <a:p>
            <a:pPr lvl="1">
              <a:buFont typeface="Arial"/>
              <a:buChar char="•"/>
            </a:pPr>
            <a:r>
              <a:rPr lang="fr-FR" dirty="0" err="1" smtClean="0"/>
              <a:t>Neuromodulation</a:t>
            </a:r>
            <a:endParaRPr lang="fr-FR" dirty="0" smtClean="0"/>
          </a:p>
          <a:p>
            <a:pPr lvl="1">
              <a:buFont typeface="Arial"/>
              <a:buChar char="•"/>
            </a:pPr>
            <a:r>
              <a:rPr lang="fr-FR" dirty="0" smtClean="0"/>
              <a:t>Toxine botulinique</a:t>
            </a:r>
          </a:p>
          <a:p>
            <a:pPr lvl="1"/>
            <a:endParaRPr lang="fr-FR" dirty="0"/>
          </a:p>
        </p:txBody>
      </p:sp>
    </p:spTree>
    <p:extLst>
      <p:ext uri="{BB962C8B-B14F-4D97-AF65-F5344CB8AC3E}">
        <p14:creationId xmlns:p14="http://schemas.microsoft.com/office/powerpoint/2010/main" val="3530076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Espace réservé du contenu 6" descr="OAB3.jpeg"/>
          <p:cNvPicPr>
            <a:picLocks noGrp="1" noChangeAspect="1"/>
          </p:cNvPicPr>
          <p:nvPr>
            <p:ph idx="1"/>
          </p:nvPr>
        </p:nvPicPr>
        <p:blipFill>
          <a:blip r:embed="rId2" cstate="print"/>
          <a:srcRect l="-119649" r="-119649"/>
          <a:stretch>
            <a:fillRect/>
          </a:stretch>
        </p:blipFill>
        <p:spPr>
          <a:xfrm>
            <a:off x="1979712" y="1481137"/>
            <a:ext cx="9912672" cy="4376738"/>
          </a:xfrm>
        </p:spPr>
      </p:pic>
      <p:sp>
        <p:nvSpPr>
          <p:cNvPr id="2" name="Titre 1"/>
          <p:cNvSpPr>
            <a:spLocks noGrp="1"/>
          </p:cNvSpPr>
          <p:nvPr>
            <p:ph type="title"/>
          </p:nvPr>
        </p:nvSpPr>
        <p:spPr/>
        <p:txBody>
          <a:bodyPr/>
          <a:lstStyle/>
          <a:p>
            <a:pPr algn="ctr" fontAlgn="auto">
              <a:spcAft>
                <a:spcPts val="0"/>
              </a:spcAft>
              <a:defRPr/>
            </a:pPr>
            <a:r>
              <a:rPr lang="fr-FR" dirty="0" err="1" smtClean="0"/>
              <a:t>Urgenturie</a:t>
            </a:r>
            <a:endParaRPr lang="fr-FR" dirty="0"/>
          </a:p>
        </p:txBody>
      </p:sp>
      <p:sp>
        <p:nvSpPr>
          <p:cNvPr id="168963" name="4 CuadroTexto"/>
          <p:cNvSpPr txBox="1">
            <a:spLocks noChangeArrowheads="1"/>
          </p:cNvSpPr>
          <p:nvPr/>
        </p:nvSpPr>
        <p:spPr bwMode="auto">
          <a:xfrm>
            <a:off x="1000125" y="1928813"/>
            <a:ext cx="3429000" cy="369887"/>
          </a:xfrm>
          <a:prstGeom prst="rect">
            <a:avLst/>
          </a:prstGeom>
          <a:noFill/>
          <a:ln w="9525">
            <a:noFill/>
            <a:miter lim="800000"/>
            <a:headEnd/>
            <a:tailEnd/>
          </a:ln>
        </p:spPr>
        <p:txBody>
          <a:bodyPr>
            <a:spAutoFit/>
          </a:bodyPr>
          <a:lstStyle/>
          <a:p>
            <a:endParaRPr lang="es-ES">
              <a:latin typeface="Lucida Sans Unicode" pitchFamily="34" charset="0"/>
            </a:endParaRPr>
          </a:p>
        </p:txBody>
      </p:sp>
      <p:sp>
        <p:nvSpPr>
          <p:cNvPr id="168964" name="5 CuadroTexto"/>
          <p:cNvSpPr txBox="1">
            <a:spLocks noChangeArrowheads="1"/>
          </p:cNvSpPr>
          <p:nvPr/>
        </p:nvSpPr>
        <p:spPr bwMode="auto">
          <a:xfrm>
            <a:off x="500063" y="2071688"/>
            <a:ext cx="3429000" cy="369887"/>
          </a:xfrm>
          <a:prstGeom prst="rect">
            <a:avLst/>
          </a:prstGeom>
          <a:noFill/>
          <a:ln w="9525">
            <a:noFill/>
            <a:miter lim="800000"/>
            <a:headEnd/>
            <a:tailEnd/>
          </a:ln>
        </p:spPr>
        <p:txBody>
          <a:bodyPr>
            <a:spAutoFit/>
          </a:bodyPr>
          <a:lstStyle/>
          <a:p>
            <a:endParaRPr lang="es-ES">
              <a:latin typeface="Lucida Sans Unicode" pitchFamily="34" charset="0"/>
            </a:endParaRPr>
          </a:p>
        </p:txBody>
      </p:sp>
      <p:sp>
        <p:nvSpPr>
          <p:cNvPr id="168965" name="7 CuadroTexto"/>
          <p:cNvSpPr txBox="1">
            <a:spLocks noChangeArrowheads="1"/>
          </p:cNvSpPr>
          <p:nvPr/>
        </p:nvSpPr>
        <p:spPr bwMode="auto">
          <a:xfrm>
            <a:off x="652463" y="2224088"/>
            <a:ext cx="3429000" cy="369887"/>
          </a:xfrm>
          <a:prstGeom prst="rect">
            <a:avLst/>
          </a:prstGeom>
          <a:noFill/>
          <a:ln w="9525">
            <a:noFill/>
            <a:miter lim="800000"/>
            <a:headEnd/>
            <a:tailEnd/>
          </a:ln>
        </p:spPr>
        <p:txBody>
          <a:bodyPr>
            <a:spAutoFit/>
          </a:bodyPr>
          <a:lstStyle/>
          <a:p>
            <a:endParaRPr lang="es-ES">
              <a:latin typeface="Lucida Sans Unicode" pitchFamily="34" charset="0"/>
            </a:endParaRPr>
          </a:p>
        </p:txBody>
      </p:sp>
      <p:sp>
        <p:nvSpPr>
          <p:cNvPr id="168966" name="8 CuadroTexto"/>
          <p:cNvSpPr txBox="1">
            <a:spLocks noChangeArrowheads="1"/>
          </p:cNvSpPr>
          <p:nvPr/>
        </p:nvSpPr>
        <p:spPr bwMode="auto">
          <a:xfrm>
            <a:off x="714375" y="2214563"/>
            <a:ext cx="3429000" cy="369887"/>
          </a:xfrm>
          <a:prstGeom prst="rect">
            <a:avLst/>
          </a:prstGeom>
          <a:noFill/>
          <a:ln w="9525">
            <a:noFill/>
            <a:miter lim="800000"/>
            <a:headEnd/>
            <a:tailEnd/>
          </a:ln>
        </p:spPr>
        <p:txBody>
          <a:bodyPr>
            <a:spAutoFit/>
          </a:bodyPr>
          <a:lstStyle/>
          <a:p>
            <a:endParaRPr lang="es-ES">
              <a:latin typeface="Lucida Sans Unicode" pitchFamily="34" charset="0"/>
            </a:endParaRPr>
          </a:p>
        </p:txBody>
      </p:sp>
      <p:sp>
        <p:nvSpPr>
          <p:cNvPr id="168967" name="Espace réservé du contenu 2"/>
          <p:cNvSpPr txBox="1">
            <a:spLocks/>
          </p:cNvSpPr>
          <p:nvPr/>
        </p:nvSpPr>
        <p:spPr bwMode="auto">
          <a:xfrm>
            <a:off x="0" y="1571625"/>
            <a:ext cx="4857750" cy="4286250"/>
          </a:xfrm>
          <a:prstGeom prst="rect">
            <a:avLst/>
          </a:prstGeom>
          <a:noFill/>
          <a:ln w="9525">
            <a:noFill/>
            <a:miter lim="800000"/>
            <a:headEnd/>
            <a:tailEnd/>
          </a:ln>
        </p:spPr>
        <p:txBody>
          <a:bodyPr/>
          <a:lstStyle/>
          <a:p>
            <a:pPr marL="566737" indent="-457200">
              <a:spcBef>
                <a:spcPts val="400"/>
              </a:spcBef>
              <a:spcAft>
                <a:spcPts val="1800"/>
              </a:spcAft>
              <a:buClr>
                <a:schemeClr val="accent1"/>
              </a:buClr>
              <a:buSzPct val="68000"/>
              <a:buFont typeface="Wingdings" pitchFamily="2" charset="2"/>
              <a:buChar char="ü"/>
            </a:pPr>
            <a:r>
              <a:rPr lang="fr-FR" sz="2800" dirty="0">
                <a:latin typeface="Lucida Sans Unicode" pitchFamily="34" charset="0"/>
              </a:rPr>
              <a:t>Différente du besoin normal qui devient progressivement pressant</a:t>
            </a:r>
          </a:p>
          <a:p>
            <a:pPr marL="566737" indent="-457200">
              <a:spcBef>
                <a:spcPts val="400"/>
              </a:spcBef>
              <a:spcAft>
                <a:spcPts val="1800"/>
              </a:spcAft>
              <a:buClr>
                <a:schemeClr val="accent1"/>
              </a:buClr>
              <a:buSzPct val="68000"/>
              <a:buFont typeface="Wingdings" pitchFamily="2" charset="2"/>
              <a:buChar char="ü"/>
            </a:pPr>
            <a:r>
              <a:rPr lang="fr-FR" sz="2800" dirty="0" smtClean="0">
                <a:latin typeface="Lucida Sans Unicode" pitchFamily="34" charset="0"/>
              </a:rPr>
              <a:t>Souvent associée à une pollakiurie et nycturie</a:t>
            </a:r>
          </a:p>
          <a:p>
            <a:pPr marL="566737" indent="-457200">
              <a:spcBef>
                <a:spcPts val="400"/>
              </a:spcBef>
              <a:spcAft>
                <a:spcPts val="1800"/>
              </a:spcAft>
              <a:buClr>
                <a:schemeClr val="accent1"/>
              </a:buClr>
              <a:buSzPct val="68000"/>
              <a:buFont typeface="Wingdings" pitchFamily="2" charset="2"/>
              <a:buChar char="Ø"/>
            </a:pPr>
            <a:r>
              <a:rPr lang="fr-FR" sz="2400" i="1" dirty="0" smtClean="0">
                <a:latin typeface="Lucida Sans Unicode" pitchFamily="34" charset="0"/>
              </a:rPr>
              <a:t>Syndrome d’hyperactivité vésicale </a:t>
            </a:r>
            <a:r>
              <a:rPr lang="fr-FR" sz="2800" i="1" dirty="0" smtClean="0">
                <a:latin typeface="Lucida Sans Unicode" pitchFamily="34" charset="0"/>
              </a:rPr>
              <a:t>(HAV)</a:t>
            </a:r>
            <a:r>
              <a:rPr lang="fr-FR" sz="2800" dirty="0" smtClean="0">
                <a:latin typeface="Lucida Sans Unicode" pitchFamily="34" charset="0"/>
              </a:rPr>
              <a:t>      </a:t>
            </a:r>
            <a:endParaRPr lang="fr-FR" sz="2800" dirty="0">
              <a:latin typeface="Lucida Sans Unicode" pitchFamily="34" charset="0"/>
            </a:endParaRPr>
          </a:p>
          <a:p>
            <a:pPr marL="365125" indent="-255588">
              <a:spcBef>
                <a:spcPts val="400"/>
              </a:spcBef>
              <a:spcAft>
                <a:spcPts val="1800"/>
              </a:spcAft>
              <a:buClr>
                <a:schemeClr val="accent1"/>
              </a:buClr>
              <a:buSzPct val="68000"/>
              <a:buFont typeface="Wingdings" pitchFamily="2" charset="2"/>
              <a:buNone/>
            </a:pPr>
            <a:endParaRPr lang="fr-FR" sz="3200" dirty="0">
              <a:latin typeface="Lucida Sans Unicode" pitchFamily="34" charset="0"/>
            </a:endParaRPr>
          </a:p>
          <a:p>
            <a:pPr marL="365125" indent="-255588">
              <a:spcBef>
                <a:spcPts val="400"/>
              </a:spcBef>
              <a:spcAft>
                <a:spcPts val="1800"/>
              </a:spcAft>
              <a:buClr>
                <a:schemeClr val="accent1"/>
              </a:buClr>
              <a:buSzPct val="68000"/>
              <a:buFont typeface="Wingdings 3" pitchFamily="18" charset="2"/>
              <a:buNone/>
            </a:pPr>
            <a:endParaRPr lang="fr-FR" sz="3200" dirty="0">
              <a:latin typeface="Lucida Sans Unicode" pitchFamily="34" charset="0"/>
            </a:endParaRPr>
          </a:p>
          <a:p>
            <a:pPr marL="365125" indent="-255588">
              <a:spcBef>
                <a:spcPts val="400"/>
              </a:spcBef>
              <a:buClr>
                <a:schemeClr val="accent1"/>
              </a:buClr>
              <a:buSzPct val="68000"/>
            </a:pPr>
            <a:endParaRPr lang="fr-FR" sz="3200" dirty="0">
              <a:latin typeface="Lucida Sans Unicode" pitchFamily="34" charset="0"/>
            </a:endParaRPr>
          </a:p>
        </p:txBody>
      </p:sp>
    </p:spTree>
    <p:extLst>
      <p:ext uri="{BB962C8B-B14F-4D97-AF65-F5344CB8AC3E}">
        <p14:creationId xmlns:p14="http://schemas.microsoft.com/office/powerpoint/2010/main" val="26373559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Conclusion</a:t>
            </a:r>
            <a:endParaRPr lang="fr-FR" dirty="0"/>
          </a:p>
        </p:txBody>
      </p:sp>
      <p:sp>
        <p:nvSpPr>
          <p:cNvPr id="3" name="Espace réservé du contenu 2"/>
          <p:cNvSpPr>
            <a:spLocks noGrp="1"/>
          </p:cNvSpPr>
          <p:nvPr>
            <p:ph idx="1"/>
          </p:nvPr>
        </p:nvSpPr>
        <p:spPr>
          <a:xfrm>
            <a:off x="457200" y="1436913"/>
            <a:ext cx="8229600" cy="5076373"/>
          </a:xfrm>
        </p:spPr>
        <p:txBody>
          <a:bodyPr/>
          <a:lstStyle/>
          <a:p>
            <a:r>
              <a:rPr lang="fr-FR" sz="2400" dirty="0" smtClean="0"/>
              <a:t>L’urgenturie de l’homme est </a:t>
            </a:r>
          </a:p>
          <a:p>
            <a:pPr lvl="1">
              <a:buFont typeface="Wingdings" charset="2"/>
              <a:buChar char="Ø"/>
            </a:pPr>
            <a:r>
              <a:rPr lang="fr-FR" sz="1800" dirty="0" smtClean="0"/>
              <a:t>Fréquence et retentit sur la qualité de vie</a:t>
            </a:r>
          </a:p>
          <a:p>
            <a:pPr lvl="1">
              <a:buFont typeface="Wingdings" charset="2"/>
              <a:buChar char="Ø"/>
            </a:pPr>
            <a:r>
              <a:rPr lang="fr-FR" sz="1800" dirty="0" smtClean="0"/>
              <a:t>Peut </a:t>
            </a:r>
            <a:r>
              <a:rPr lang="fr-FR" sz="1800" dirty="0" smtClean="0"/>
              <a:t>ê</a:t>
            </a:r>
            <a:r>
              <a:rPr lang="fr-FR" sz="1800" dirty="0" smtClean="0"/>
              <a:t>tre </a:t>
            </a:r>
            <a:r>
              <a:rPr lang="fr-FR" sz="1800" dirty="0" smtClean="0"/>
              <a:t>d’origine</a:t>
            </a:r>
          </a:p>
          <a:p>
            <a:pPr lvl="2"/>
            <a:r>
              <a:rPr lang="fr-FR" sz="1800" dirty="0" smtClean="0"/>
              <a:t>Prostatique</a:t>
            </a:r>
          </a:p>
          <a:p>
            <a:pPr lvl="2"/>
            <a:r>
              <a:rPr lang="fr-FR" sz="1800" dirty="0" smtClean="0"/>
              <a:t>Neurologique</a:t>
            </a:r>
          </a:p>
          <a:p>
            <a:pPr lvl="2"/>
            <a:r>
              <a:rPr lang="fr-FR" sz="1800" smtClean="0"/>
              <a:t> </a:t>
            </a:r>
            <a:r>
              <a:rPr lang="fr-FR" sz="1800" smtClean="0"/>
              <a:t>Vésicale</a:t>
            </a:r>
            <a:endParaRPr lang="fr-FR" sz="1800" dirty="0" smtClean="0"/>
          </a:p>
          <a:p>
            <a:endParaRPr lang="fr-FR" sz="2400" dirty="0"/>
          </a:p>
          <a:p>
            <a:r>
              <a:rPr lang="fr-FR" sz="2400" dirty="0" smtClean="0"/>
              <a:t>Explorations nécessaires pour connaître la cause et choisir le bon </a:t>
            </a:r>
            <a:r>
              <a:rPr lang="fr-FR" sz="2400" dirty="0" smtClean="0"/>
              <a:t>traitement</a:t>
            </a:r>
          </a:p>
          <a:p>
            <a:pPr marL="0" indent="0">
              <a:buNone/>
            </a:pPr>
            <a:endParaRPr lang="fr-FR" sz="2400" dirty="0" smtClean="0"/>
          </a:p>
          <a:p>
            <a:r>
              <a:rPr lang="fr-FR" sz="2400" dirty="0" smtClean="0"/>
              <a:t>Traitement:</a:t>
            </a:r>
          </a:p>
          <a:p>
            <a:pPr lvl="1">
              <a:buFont typeface="Wingdings" charset="2"/>
              <a:buChar char="Ø"/>
            </a:pPr>
            <a:r>
              <a:rPr lang="fr-FR" sz="2000" dirty="0" smtClean="0"/>
              <a:t> Soit de l’HBP en cas d’obstruction prostatique</a:t>
            </a:r>
          </a:p>
          <a:p>
            <a:pPr lvl="1">
              <a:buFont typeface="Wingdings" charset="2"/>
              <a:buChar char="Ø"/>
            </a:pPr>
            <a:r>
              <a:rPr lang="fr-FR" sz="2000" dirty="0" smtClean="0"/>
              <a:t>Soit de l’hyperactivité vésicale</a:t>
            </a:r>
            <a:endParaRPr lang="fr-FR" sz="2000" dirty="0"/>
          </a:p>
        </p:txBody>
      </p:sp>
    </p:spTree>
    <p:extLst>
      <p:ext uri="{BB962C8B-B14F-4D97-AF65-F5344CB8AC3E}">
        <p14:creationId xmlns:p14="http://schemas.microsoft.com/office/powerpoint/2010/main" val="225350467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J COMMUNICATION\Desktop\Semaine-de-la-continence-2014-piste1-ok-300dp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227" y="0"/>
            <a:ext cx="48496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6898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fontAlgn="auto">
              <a:spcAft>
                <a:spcPts val="0"/>
              </a:spcAft>
              <a:defRPr/>
            </a:pPr>
            <a:r>
              <a:rPr lang="fr-FR" dirty="0" smtClean="0"/>
              <a:t>Prévalence des différents types d’Incontinence urinaire </a:t>
            </a:r>
            <a:endParaRPr lang="fr-FR" dirty="0"/>
          </a:p>
        </p:txBody>
      </p:sp>
      <p:pic>
        <p:nvPicPr>
          <p:cNvPr id="171010" name="Picture 3"/>
          <p:cNvPicPr>
            <a:picLocks noChangeAspect="1" noChangeArrowheads="1"/>
          </p:cNvPicPr>
          <p:nvPr/>
        </p:nvPicPr>
        <p:blipFill>
          <a:blip r:embed="rId2" cstate="print"/>
          <a:srcRect/>
          <a:stretch>
            <a:fillRect/>
          </a:stretch>
        </p:blipFill>
        <p:spPr bwMode="auto">
          <a:xfrm>
            <a:off x="5580063" y="2133600"/>
            <a:ext cx="2795587" cy="2808288"/>
          </a:xfrm>
          <a:prstGeom prst="rect">
            <a:avLst/>
          </a:prstGeom>
          <a:noFill/>
          <a:ln w="9525">
            <a:noFill/>
            <a:miter lim="800000"/>
            <a:headEnd/>
            <a:tailEnd/>
          </a:ln>
        </p:spPr>
      </p:pic>
      <p:sp>
        <p:nvSpPr>
          <p:cNvPr id="171011" name="ZoneTexte 5"/>
          <p:cNvSpPr txBox="1">
            <a:spLocks noChangeArrowheads="1"/>
          </p:cNvSpPr>
          <p:nvPr/>
        </p:nvSpPr>
        <p:spPr bwMode="auto">
          <a:xfrm>
            <a:off x="1763713" y="5229225"/>
            <a:ext cx="1079500" cy="369332"/>
          </a:xfrm>
          <a:prstGeom prst="rect">
            <a:avLst/>
          </a:prstGeom>
          <a:noFill/>
          <a:ln w="9525">
            <a:noFill/>
            <a:miter lim="800000"/>
            <a:headEnd/>
            <a:tailEnd/>
          </a:ln>
        </p:spPr>
        <p:txBody>
          <a:bodyPr>
            <a:spAutoFit/>
          </a:bodyPr>
          <a:lstStyle/>
          <a:p>
            <a:r>
              <a:rPr lang="fr-FR" dirty="0" smtClean="0">
                <a:latin typeface="Lucida Sans Unicode" pitchFamily="34" charset="0"/>
              </a:rPr>
              <a:t>Homme</a:t>
            </a:r>
            <a:endParaRPr lang="fr-FR" dirty="0">
              <a:latin typeface="Lucida Sans Unicode" pitchFamily="34" charset="0"/>
            </a:endParaRPr>
          </a:p>
        </p:txBody>
      </p:sp>
      <p:sp>
        <p:nvSpPr>
          <p:cNvPr id="171012" name="ZoneTexte 6"/>
          <p:cNvSpPr txBox="1">
            <a:spLocks noChangeArrowheads="1"/>
          </p:cNvSpPr>
          <p:nvPr/>
        </p:nvSpPr>
        <p:spPr bwMode="auto">
          <a:xfrm>
            <a:off x="6516216" y="5287454"/>
            <a:ext cx="1439862" cy="369887"/>
          </a:xfrm>
          <a:prstGeom prst="rect">
            <a:avLst/>
          </a:prstGeom>
          <a:noFill/>
          <a:ln w="9525">
            <a:noFill/>
            <a:miter lim="800000"/>
            <a:headEnd/>
            <a:tailEnd/>
          </a:ln>
        </p:spPr>
        <p:txBody>
          <a:bodyPr>
            <a:spAutoFit/>
          </a:bodyPr>
          <a:lstStyle/>
          <a:p>
            <a:r>
              <a:rPr lang="fr-FR" dirty="0" smtClean="0">
                <a:latin typeface="Lucida Sans Unicode" pitchFamily="34" charset="0"/>
              </a:rPr>
              <a:t>Femme</a:t>
            </a:r>
            <a:endParaRPr lang="fr-FR" dirty="0">
              <a:latin typeface="Lucida Sans Unicode" pitchFamily="34" charset="0"/>
            </a:endParaRPr>
          </a:p>
        </p:txBody>
      </p:sp>
      <p:pic>
        <p:nvPicPr>
          <p:cNvPr id="171013" name="Picture 2"/>
          <p:cNvPicPr>
            <a:picLocks noChangeAspect="1" noChangeArrowheads="1"/>
          </p:cNvPicPr>
          <p:nvPr/>
        </p:nvPicPr>
        <p:blipFill>
          <a:blip r:embed="rId3" cstate="print"/>
          <a:srcRect/>
          <a:stretch>
            <a:fillRect/>
          </a:stretch>
        </p:blipFill>
        <p:spPr bwMode="auto">
          <a:xfrm>
            <a:off x="785813" y="2000250"/>
            <a:ext cx="2879725" cy="2894013"/>
          </a:xfrm>
          <a:prstGeom prst="rect">
            <a:avLst/>
          </a:prstGeom>
          <a:noFill/>
          <a:ln w="9525">
            <a:noFill/>
            <a:miter lim="800000"/>
            <a:headEnd/>
            <a:tailEnd/>
          </a:ln>
        </p:spPr>
      </p:pic>
      <p:sp>
        <p:nvSpPr>
          <p:cNvPr id="3" name="ZoneTexte 2"/>
          <p:cNvSpPr txBox="1"/>
          <p:nvPr/>
        </p:nvSpPr>
        <p:spPr>
          <a:xfrm>
            <a:off x="1619672" y="5877272"/>
            <a:ext cx="6840760" cy="276999"/>
          </a:xfrm>
          <a:prstGeom prst="rect">
            <a:avLst/>
          </a:prstGeom>
          <a:noFill/>
        </p:spPr>
        <p:txBody>
          <a:bodyPr wrap="square" rtlCol="0">
            <a:spAutoFit/>
          </a:bodyPr>
          <a:lstStyle/>
          <a:p>
            <a:r>
              <a:rPr lang="fr-FR" sz="1200" i="1" dirty="0" err="1" smtClean="0"/>
              <a:t>Coyne</a:t>
            </a:r>
            <a:r>
              <a:rPr lang="fr-FR" sz="1200" i="1" dirty="0" smtClean="0"/>
              <a:t> KS, The impact of </a:t>
            </a:r>
            <a:r>
              <a:rPr lang="fr-FR" sz="1200" i="1" dirty="0" err="1" smtClean="0"/>
              <a:t>overactive</a:t>
            </a:r>
            <a:r>
              <a:rPr lang="fr-FR" sz="1200" i="1" dirty="0" smtClean="0"/>
              <a:t> </a:t>
            </a:r>
            <a:r>
              <a:rPr lang="fr-FR" sz="1200" i="1" dirty="0" err="1" smtClean="0"/>
              <a:t>bladder</a:t>
            </a:r>
            <a:r>
              <a:rPr lang="fr-FR" sz="1200" i="1" dirty="0" smtClean="0"/>
              <a:t>, incontinence . BJU </a:t>
            </a:r>
            <a:r>
              <a:rPr lang="fr-FR" sz="1200" i="1" dirty="0" err="1" smtClean="0"/>
              <a:t>int</a:t>
            </a:r>
            <a:r>
              <a:rPr lang="fr-FR" sz="1200" i="1" dirty="0" smtClean="0"/>
              <a:t> 2008;101:1388-1395</a:t>
            </a:r>
            <a:endParaRPr lang="fr-FR" sz="1200" i="1" dirty="0"/>
          </a:p>
        </p:txBody>
      </p:sp>
    </p:spTree>
    <p:extLst>
      <p:ext uri="{BB962C8B-B14F-4D97-AF65-F5344CB8AC3E}">
        <p14:creationId xmlns:p14="http://schemas.microsoft.com/office/powerpoint/2010/main" val="15824281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22245" y="1000125"/>
            <a:ext cx="8786813" cy="1857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s-ES">
              <a:solidFill>
                <a:prstClr val="white"/>
              </a:solidFill>
            </a:endParaRPr>
          </a:p>
        </p:txBody>
      </p:sp>
      <p:sp>
        <p:nvSpPr>
          <p:cNvPr id="6" name="5 Rectángulo"/>
          <p:cNvSpPr/>
          <p:nvPr/>
        </p:nvSpPr>
        <p:spPr>
          <a:xfrm flipV="1">
            <a:off x="-2104571" y="8890000"/>
            <a:ext cx="14268223" cy="13425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s-ES">
              <a:solidFill>
                <a:prstClr val="white"/>
              </a:solidFill>
            </a:endParaRPr>
          </a:p>
        </p:txBody>
      </p:sp>
      <p:sp>
        <p:nvSpPr>
          <p:cNvPr id="9" name="Titre 1"/>
          <p:cNvSpPr>
            <a:spLocks noGrp="1"/>
          </p:cNvSpPr>
          <p:nvPr>
            <p:ph type="title"/>
          </p:nvPr>
        </p:nvSpPr>
        <p:spPr/>
        <p:txBody>
          <a:bodyPr>
            <a:noAutofit/>
          </a:bodyPr>
          <a:lstStyle/>
          <a:p>
            <a:pPr algn="ctr" fontAlgn="auto">
              <a:spcAft>
                <a:spcPts val="0"/>
              </a:spcAft>
              <a:defRPr/>
            </a:pPr>
            <a:r>
              <a:rPr lang="fr-FR" sz="4400" dirty="0" smtClean="0"/>
              <a:t>Epidémiologie chez la femme</a:t>
            </a:r>
            <a:endParaRPr lang="fr-FR" sz="4400" dirty="0"/>
          </a:p>
        </p:txBody>
      </p:sp>
      <p:sp>
        <p:nvSpPr>
          <p:cNvPr id="11" name="Espace réservé du contenu 2"/>
          <p:cNvSpPr>
            <a:spLocks noGrp="1"/>
          </p:cNvSpPr>
          <p:nvPr>
            <p:ph idx="1"/>
          </p:nvPr>
        </p:nvSpPr>
        <p:spPr>
          <a:xfrm>
            <a:off x="857250" y="1445987"/>
            <a:ext cx="8229600" cy="4525962"/>
          </a:xfrm>
        </p:spPr>
        <p:txBody>
          <a:bodyPr>
            <a:normAutofit/>
          </a:bodyPr>
          <a:lstStyle/>
          <a:p>
            <a:pPr marL="365760" indent="-256032" fontAlgn="auto">
              <a:spcAft>
                <a:spcPts val="0"/>
              </a:spcAft>
              <a:buFont typeface="Wingdings 3"/>
              <a:buChar char=""/>
              <a:defRPr/>
            </a:pPr>
            <a:r>
              <a:rPr lang="fr-FR" dirty="0" smtClean="0"/>
              <a:t>Prévalence de l’incontinence : 10 à 58 %</a:t>
            </a:r>
          </a:p>
          <a:p>
            <a:pPr marL="109728" indent="0" fontAlgn="auto">
              <a:spcAft>
                <a:spcPts val="0"/>
              </a:spcAft>
              <a:buNone/>
              <a:defRPr/>
            </a:pPr>
            <a:endParaRPr lang="fr-FR" dirty="0"/>
          </a:p>
        </p:txBody>
      </p:sp>
      <p:pic>
        <p:nvPicPr>
          <p:cNvPr id="8" name="Picture 2"/>
          <p:cNvPicPr>
            <a:picLocks noChangeAspect="1" noChangeArrowheads="1"/>
          </p:cNvPicPr>
          <p:nvPr/>
        </p:nvPicPr>
        <p:blipFill>
          <a:blip r:embed="rId2" cstate="print"/>
          <a:srcRect/>
          <a:stretch>
            <a:fillRect/>
          </a:stretch>
        </p:blipFill>
        <p:spPr bwMode="auto">
          <a:xfrm>
            <a:off x="2032000" y="2333928"/>
            <a:ext cx="4960938" cy="3638021"/>
          </a:xfrm>
          <a:prstGeom prst="rect">
            <a:avLst/>
          </a:prstGeom>
          <a:noFill/>
          <a:ln w="9525">
            <a:noFill/>
            <a:miter lim="800000"/>
            <a:headEnd/>
            <a:tailEnd/>
          </a:ln>
        </p:spPr>
      </p:pic>
    </p:spTree>
    <p:extLst>
      <p:ext uri="{BB962C8B-B14F-4D97-AF65-F5344CB8AC3E}">
        <p14:creationId xmlns:p14="http://schemas.microsoft.com/office/powerpoint/2010/main" val="14045684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857250" y="1000125"/>
            <a:ext cx="8786813" cy="1857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s-ES">
              <a:solidFill>
                <a:prstClr val="white"/>
              </a:solidFill>
            </a:endParaRPr>
          </a:p>
        </p:txBody>
      </p:sp>
      <p:sp>
        <p:nvSpPr>
          <p:cNvPr id="6" name="5 Rectángulo"/>
          <p:cNvSpPr/>
          <p:nvPr/>
        </p:nvSpPr>
        <p:spPr>
          <a:xfrm flipV="1">
            <a:off x="-2104571" y="8890000"/>
            <a:ext cx="14268223" cy="13425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s-ES">
              <a:solidFill>
                <a:prstClr val="white"/>
              </a:solidFill>
            </a:endParaRPr>
          </a:p>
        </p:txBody>
      </p:sp>
      <p:sp>
        <p:nvSpPr>
          <p:cNvPr id="7" name="6 Rectángulo"/>
          <p:cNvSpPr/>
          <p:nvPr/>
        </p:nvSpPr>
        <p:spPr>
          <a:xfrm>
            <a:off x="10929938" y="3300186"/>
            <a:ext cx="3643312" cy="557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s-ES">
              <a:solidFill>
                <a:prstClr val="white"/>
              </a:solidFill>
            </a:endParaRPr>
          </a:p>
        </p:txBody>
      </p:sp>
      <p:sp>
        <p:nvSpPr>
          <p:cNvPr id="9" name="Titre 1"/>
          <p:cNvSpPr>
            <a:spLocks noGrp="1"/>
          </p:cNvSpPr>
          <p:nvPr>
            <p:ph type="title"/>
          </p:nvPr>
        </p:nvSpPr>
        <p:spPr/>
        <p:txBody>
          <a:bodyPr>
            <a:noAutofit/>
          </a:bodyPr>
          <a:lstStyle/>
          <a:p>
            <a:pPr algn="ctr" fontAlgn="auto">
              <a:spcAft>
                <a:spcPts val="0"/>
              </a:spcAft>
              <a:defRPr/>
            </a:pPr>
            <a:r>
              <a:rPr lang="fr-FR" sz="4400" dirty="0" smtClean="0"/>
              <a:t>Epidémiologie chez la femme</a:t>
            </a:r>
            <a:endParaRPr lang="fr-FR" sz="4400" dirty="0"/>
          </a:p>
        </p:txBody>
      </p:sp>
      <p:sp>
        <p:nvSpPr>
          <p:cNvPr id="11" name="Espace réservé du contenu 2"/>
          <p:cNvSpPr>
            <a:spLocks noGrp="1"/>
          </p:cNvSpPr>
          <p:nvPr>
            <p:ph idx="1"/>
          </p:nvPr>
        </p:nvSpPr>
        <p:spPr>
          <a:xfrm>
            <a:off x="500063" y="1643063"/>
            <a:ext cx="8229600" cy="4525962"/>
          </a:xfrm>
        </p:spPr>
        <p:txBody>
          <a:bodyPr>
            <a:normAutofit/>
          </a:bodyPr>
          <a:lstStyle/>
          <a:p>
            <a:pPr marL="365760" indent="-256032" fontAlgn="auto">
              <a:spcAft>
                <a:spcPts val="0"/>
              </a:spcAft>
              <a:buFont typeface="Wingdings 3"/>
              <a:buChar char=""/>
              <a:defRPr/>
            </a:pPr>
            <a:r>
              <a:rPr lang="fr-FR" dirty="0" smtClean="0"/>
              <a:t>Trouble </a:t>
            </a:r>
            <a:r>
              <a:rPr lang="fr-FR" dirty="0" smtClean="0"/>
              <a:t>généralement sous-évalué : 2 millions</a:t>
            </a:r>
          </a:p>
          <a:p>
            <a:pPr marL="365760" indent="-256032" fontAlgn="auto">
              <a:spcAft>
                <a:spcPts val="0"/>
              </a:spcAft>
              <a:buFont typeface="Wingdings 3"/>
              <a:buChar char=""/>
              <a:defRPr/>
            </a:pPr>
            <a:r>
              <a:rPr lang="fr-FR" dirty="0" smtClean="0"/>
              <a:t>Augmente avec </a:t>
            </a:r>
            <a:r>
              <a:rPr lang="fr-FR" dirty="0" smtClean="0"/>
              <a:t>l'âge</a:t>
            </a:r>
            <a:endParaRPr lang="fr-FR" dirty="0" smtClean="0"/>
          </a:p>
          <a:p>
            <a:pPr marL="365760" indent="-256032" fontAlgn="auto">
              <a:spcAft>
                <a:spcPts val="0"/>
              </a:spcAft>
              <a:buFont typeface="Wingdings 3"/>
              <a:buChar char=""/>
              <a:defRPr/>
            </a:pPr>
            <a:r>
              <a:rPr lang="fr-FR" dirty="0" smtClean="0"/>
              <a:t>Réseau Sentinelles (étude 2007)  </a:t>
            </a:r>
            <a:r>
              <a:rPr lang="fr-FR" dirty="0" smtClean="0"/>
              <a:t>: Prise en charge insuffisante</a:t>
            </a:r>
          </a:p>
          <a:p>
            <a:pPr marL="365760" indent="-256032" fontAlgn="auto">
              <a:spcAft>
                <a:spcPts val="0"/>
              </a:spcAft>
              <a:buFont typeface="Wingdings 3"/>
              <a:buChar char=""/>
              <a:defRPr/>
            </a:pPr>
            <a:r>
              <a:rPr lang="fr-FR" dirty="0" smtClean="0"/>
              <a:t>Coût estimé : 2% du budget de la santé</a:t>
            </a:r>
            <a:endParaRPr lang="fr-FR" dirty="0"/>
          </a:p>
          <a:p>
            <a:pPr marL="109728" indent="0" fontAlgn="auto">
              <a:spcAft>
                <a:spcPts val="0"/>
              </a:spcAft>
              <a:buNone/>
              <a:defRPr/>
            </a:pPr>
            <a:endParaRPr lang="fr-FR" dirty="0"/>
          </a:p>
        </p:txBody>
      </p:sp>
    </p:spTree>
    <p:extLst>
      <p:ext uri="{BB962C8B-B14F-4D97-AF65-F5344CB8AC3E}">
        <p14:creationId xmlns:p14="http://schemas.microsoft.com/office/powerpoint/2010/main" val="527945637"/>
      </p:ext>
    </p:extLst>
  </p:cSld>
  <p:clrMapOvr>
    <a:masterClrMapping/>
  </p:clrMapOvr>
  <p:timing>
    <p:tnLst>
      <p:par>
        <p:cTn xmlns:p14="http://schemas.microsoft.com/office/powerpoint/2010/mai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masque AFU">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currencia">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masque AFU.thmx</Template>
  <TotalTime>4164</TotalTime>
  <Words>3248</Words>
  <Application>Microsoft Macintosh PowerPoint</Application>
  <PresentationFormat>Présentation à l'écran (4:3)</PresentationFormat>
  <Paragraphs>550</Paragraphs>
  <Slides>61</Slides>
  <Notes>14</Notes>
  <HiddenSlides>0</HiddenSlides>
  <MMClips>1</MMClips>
  <ScaleCrop>false</ScaleCrop>
  <HeadingPairs>
    <vt:vector size="4" baseType="variant">
      <vt:variant>
        <vt:lpstr>Thème</vt:lpstr>
      </vt:variant>
      <vt:variant>
        <vt:i4>3</vt:i4>
      </vt:variant>
      <vt:variant>
        <vt:lpstr>Titres des diapositives</vt:lpstr>
      </vt:variant>
      <vt:variant>
        <vt:i4>61</vt:i4>
      </vt:variant>
    </vt:vector>
  </HeadingPairs>
  <TitlesOfParts>
    <vt:vector size="64" baseType="lpstr">
      <vt:lpstr>masque AFU</vt:lpstr>
      <vt:lpstr>Thème Office</vt:lpstr>
      <vt:lpstr>Concurrencia</vt:lpstr>
      <vt:lpstr>Présentation PowerPoint</vt:lpstr>
      <vt:lpstr>Incontinence urinaire</vt:lpstr>
      <vt:lpstr>Incontinence urinaire définition</vt:lpstr>
      <vt:lpstr>Incontinence urinaire Classification</vt:lpstr>
      <vt:lpstr>Urgenturie ("Urgency ") = urgence mictionnelle</vt:lpstr>
      <vt:lpstr>Urgenturie</vt:lpstr>
      <vt:lpstr>Prévalence des différents types d’Incontinence urinaire </vt:lpstr>
      <vt:lpstr>Epidémiologie chez la femme</vt:lpstr>
      <vt:lpstr>Epidémiologie chez la femme</vt:lpstr>
      <vt:lpstr>Bilan initial : quantifier et qualifier Interrogatoire</vt:lpstr>
      <vt:lpstr>Bilan initial : Diagnostic</vt:lpstr>
      <vt:lpstr>La face cachée… Diagnostic méconnu</vt:lpstr>
      <vt:lpstr>Impact sur la qualité de la vie</vt:lpstr>
      <vt:lpstr>schéma mictionnel : 2 parties</vt:lpstr>
      <vt:lpstr>Urgenturie : un handicap social</vt:lpstr>
      <vt:lpstr>Les médicaments de l’urgenturie</vt:lpstr>
      <vt:lpstr>Recommandations-Prise en charge initiale</vt:lpstr>
      <vt:lpstr>Prise en charge éducative ou comportementale Rééducation </vt:lpstr>
      <vt:lpstr>Les Anticholinergiques</vt:lpstr>
      <vt:lpstr>Anticholinergiques-Mécanismes d’action</vt:lpstr>
      <vt:lpstr>Anticholinergiques-Efficacité</vt:lpstr>
      <vt:lpstr>Anticholinergiques-Effets indésirables</vt:lpstr>
      <vt:lpstr>Anticholinergiques-Les questions en suspens</vt:lpstr>
      <vt:lpstr>Anticholinergiques-Les questions en suspens</vt:lpstr>
      <vt:lpstr>Anticholinergiques-Les questions en suspens</vt:lpstr>
      <vt:lpstr>Mirabégron Betmiga®</vt:lpstr>
      <vt:lpstr>Mirabégron</vt:lpstr>
      <vt:lpstr>Mirabégron-Mécanisme d’action</vt:lpstr>
      <vt:lpstr>Mirabégron-Efficacité</vt:lpstr>
      <vt:lpstr>Mirabégron-Effets indésirables</vt:lpstr>
      <vt:lpstr>Mirabégron Interactions médicamenteuses à risque</vt:lpstr>
      <vt:lpstr>Mirabégron Questions non résolues</vt:lpstr>
      <vt:lpstr>Incontinence par urgenturie</vt:lpstr>
      <vt:lpstr>Les traitements alternatifs</vt:lpstr>
      <vt:lpstr>La neuromodulation des racines sacrés</vt:lpstr>
      <vt:lpstr>25 ans de recul</vt:lpstr>
      <vt:lpstr>Une technique simplifiée</vt:lpstr>
      <vt:lpstr>Présentation PowerPoint</vt:lpstr>
      <vt:lpstr>Présentation PowerPoint</vt:lpstr>
      <vt:lpstr>Présentation PowerPoint</vt:lpstr>
      <vt:lpstr>Une technique simplifiée</vt:lpstr>
      <vt:lpstr>Présentation PowerPoint</vt:lpstr>
      <vt:lpstr>Présentation PowerPoint</vt:lpstr>
      <vt:lpstr>Présentation PowerPoint</vt:lpstr>
      <vt:lpstr>Des résultats éprouvés</vt:lpstr>
      <vt:lpstr>Le Coût</vt:lpstr>
      <vt:lpstr>La Toxine Botulinique de Type A</vt:lpstr>
      <vt:lpstr>25 ans de Recul</vt:lpstr>
      <vt:lpstr>Présentation PowerPoint</vt:lpstr>
      <vt:lpstr>Présentation PowerPoint</vt:lpstr>
      <vt:lpstr>Présentation PowerPoint</vt:lpstr>
      <vt:lpstr>L’urgenturie de l’homme</vt:lpstr>
      <vt:lpstr>Cas 1</vt:lpstr>
      <vt:lpstr>Cas 2</vt:lpstr>
      <vt:lpstr>L’urgenturie de l’homme</vt:lpstr>
      <vt:lpstr>Causes d’urgenturie chez l’homme</vt:lpstr>
      <vt:lpstr>Explorations de l’urgenturie de l’homme</vt:lpstr>
      <vt:lpstr>Traitement de l’urgenturie de l’homme</vt:lpstr>
      <vt:lpstr>Traitement de l’urgenturie</vt:lpstr>
      <vt:lpstr>Conclusion</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Mirabégron Betmiga</dc:title>
  <dc:creator>Véronique PHE</dc:creator>
  <cp:lastModifiedBy>Véronique SIMON</cp:lastModifiedBy>
  <cp:revision>123</cp:revision>
  <dcterms:created xsi:type="dcterms:W3CDTF">2014-02-20T14:34:35Z</dcterms:created>
  <dcterms:modified xsi:type="dcterms:W3CDTF">2014-03-26T15:42:33Z</dcterms:modified>
</cp:coreProperties>
</file>